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bstracted Dream" panose="020B0604020202020204" charset="-128"/>
      <p:regular r:id="rId26"/>
    </p:embeddedFont>
    <p:embeddedFont>
      <p:font typeface="Baloo" panose="020B0604020202020204" charset="0"/>
      <p:regular r:id="rId27"/>
    </p:embeddedFont>
    <p:embeddedFont>
      <p:font typeface="Canva Sans" panose="020B0604020202020204" charset="0"/>
      <p:regular r:id="rId28"/>
    </p:embeddedFont>
    <p:embeddedFont>
      <p:font typeface="Montserrat" panose="00000500000000000000" pitchFamily="2" charset="0"/>
      <p:regular r:id="rId29"/>
    </p:embeddedFont>
    <p:embeddedFont>
      <p:font typeface="Montserrat Bold" panose="00000800000000000000" charset="0"/>
      <p:regular r:id="rId30"/>
    </p:embeddedFont>
    <p:embeddedFont>
      <p:font typeface="Shrikhan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4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50.gif"/><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618" y="5502209"/>
            <a:ext cx="19871706" cy="5361380"/>
            <a:chOff x="0" y="0"/>
            <a:chExt cx="3355600" cy="905340"/>
          </a:xfrm>
        </p:grpSpPr>
        <p:sp>
          <p:nvSpPr>
            <p:cNvPr id="3" name="Freeform 3"/>
            <p:cNvSpPr/>
            <p:nvPr/>
          </p:nvSpPr>
          <p:spPr>
            <a:xfrm>
              <a:off x="0" y="0"/>
              <a:ext cx="3355600" cy="905340"/>
            </a:xfrm>
            <a:custGeom>
              <a:avLst/>
              <a:gdLst/>
              <a:ahLst/>
              <a:cxnLst/>
              <a:rect l="l" t="t" r="r" b="b"/>
              <a:pathLst>
                <a:path w="3355600" h="905340">
                  <a:moveTo>
                    <a:pt x="12077" y="0"/>
                  </a:moveTo>
                  <a:lnTo>
                    <a:pt x="3343522" y="0"/>
                  </a:lnTo>
                  <a:cubicBezTo>
                    <a:pt x="3350192" y="0"/>
                    <a:pt x="3355600" y="5407"/>
                    <a:pt x="3355600" y="12077"/>
                  </a:cubicBezTo>
                  <a:lnTo>
                    <a:pt x="3355600" y="893262"/>
                  </a:lnTo>
                  <a:cubicBezTo>
                    <a:pt x="3355600" y="896466"/>
                    <a:pt x="3354327" y="899537"/>
                    <a:pt x="3352062" y="901802"/>
                  </a:cubicBezTo>
                  <a:cubicBezTo>
                    <a:pt x="3349797" y="904067"/>
                    <a:pt x="3346726" y="905340"/>
                    <a:pt x="3343522" y="905340"/>
                  </a:cubicBezTo>
                  <a:lnTo>
                    <a:pt x="12077" y="905340"/>
                  </a:lnTo>
                  <a:cubicBezTo>
                    <a:pt x="8874" y="905340"/>
                    <a:pt x="5802" y="904067"/>
                    <a:pt x="3537" y="901802"/>
                  </a:cubicBezTo>
                  <a:cubicBezTo>
                    <a:pt x="1272" y="899537"/>
                    <a:pt x="0" y="896466"/>
                    <a:pt x="0" y="893262"/>
                  </a:cubicBezTo>
                  <a:lnTo>
                    <a:pt x="0" y="12077"/>
                  </a:lnTo>
                  <a:cubicBezTo>
                    <a:pt x="0" y="8874"/>
                    <a:pt x="1272" y="5802"/>
                    <a:pt x="3537" y="3537"/>
                  </a:cubicBezTo>
                  <a:cubicBezTo>
                    <a:pt x="5802" y="1272"/>
                    <a:pt x="8874" y="0"/>
                    <a:pt x="12077" y="0"/>
                  </a:cubicBezTo>
                  <a:close/>
                </a:path>
              </a:pathLst>
            </a:custGeom>
            <a:blipFill>
              <a:blip r:embed="rId2"/>
              <a:stretch>
                <a:fillRect t="-72770" b="-74326"/>
              </a:stretch>
            </a:blipFill>
          </p:spPr>
          <p:txBody>
            <a:bodyPr/>
            <a:lstStyle/>
            <a:p>
              <a:endParaRPr lang="en-US"/>
            </a:p>
          </p:txBody>
        </p:sp>
      </p:grpSp>
      <p:grpSp>
        <p:nvGrpSpPr>
          <p:cNvPr id="4" name="Group 4"/>
          <p:cNvGrpSpPr/>
          <p:nvPr/>
        </p:nvGrpSpPr>
        <p:grpSpPr>
          <a:xfrm>
            <a:off x="1028700" y="5352345"/>
            <a:ext cx="3998813" cy="2830554"/>
            <a:chOff x="0" y="0"/>
            <a:chExt cx="1147929" cy="812560"/>
          </a:xfrm>
        </p:grpSpPr>
        <p:sp>
          <p:nvSpPr>
            <p:cNvPr id="5" name="Freeform 5"/>
            <p:cNvSpPr/>
            <p:nvPr/>
          </p:nvSpPr>
          <p:spPr>
            <a:xfrm>
              <a:off x="0" y="0"/>
              <a:ext cx="1147929" cy="812560"/>
            </a:xfrm>
            <a:custGeom>
              <a:avLst/>
              <a:gdLst/>
              <a:ahLst/>
              <a:cxnLst/>
              <a:rect l="l" t="t" r="r" b="b"/>
              <a:pathLst>
                <a:path w="1147929" h="812560">
                  <a:moveTo>
                    <a:pt x="0" y="0"/>
                  </a:moveTo>
                  <a:lnTo>
                    <a:pt x="1147929" y="0"/>
                  </a:lnTo>
                  <a:lnTo>
                    <a:pt x="1147929" y="812560"/>
                  </a:lnTo>
                  <a:lnTo>
                    <a:pt x="0" y="812560"/>
                  </a:lnTo>
                  <a:close/>
                </a:path>
              </a:pathLst>
            </a:custGeom>
            <a:solidFill>
              <a:srgbClr val="FFFFFF"/>
            </a:solidFill>
          </p:spPr>
          <p:txBody>
            <a:bodyPr/>
            <a:lstStyle/>
            <a:p>
              <a:endParaRPr lang="en-US"/>
            </a:p>
          </p:txBody>
        </p:sp>
        <p:sp>
          <p:nvSpPr>
            <p:cNvPr id="6" name="TextBox 6"/>
            <p:cNvSpPr txBox="1"/>
            <p:nvPr/>
          </p:nvSpPr>
          <p:spPr>
            <a:xfrm>
              <a:off x="0" y="38100"/>
              <a:ext cx="1147929" cy="774460"/>
            </a:xfrm>
            <a:prstGeom prst="rect">
              <a:avLst/>
            </a:prstGeom>
          </p:spPr>
          <p:txBody>
            <a:bodyPr lIns="50800" tIns="50800" rIns="50800" bIns="50800" rtlCol="0" anchor="ctr"/>
            <a:lstStyle/>
            <a:p>
              <a:pPr algn="ctr">
                <a:lnSpc>
                  <a:spcPts val="2580"/>
                </a:lnSpc>
              </a:pPr>
              <a:endParaRPr/>
            </a:p>
          </p:txBody>
        </p:sp>
      </p:grpSp>
      <p:grpSp>
        <p:nvGrpSpPr>
          <p:cNvPr id="7" name="Group 7"/>
          <p:cNvGrpSpPr/>
          <p:nvPr/>
        </p:nvGrpSpPr>
        <p:grpSpPr>
          <a:xfrm>
            <a:off x="1028700" y="2525118"/>
            <a:ext cx="3998813" cy="3024298"/>
            <a:chOff x="0" y="0"/>
            <a:chExt cx="1147929" cy="868178"/>
          </a:xfrm>
        </p:grpSpPr>
        <p:sp>
          <p:nvSpPr>
            <p:cNvPr id="8" name="Freeform 8"/>
            <p:cNvSpPr/>
            <p:nvPr/>
          </p:nvSpPr>
          <p:spPr>
            <a:xfrm>
              <a:off x="0" y="0"/>
              <a:ext cx="1147929" cy="868178"/>
            </a:xfrm>
            <a:custGeom>
              <a:avLst/>
              <a:gdLst/>
              <a:ahLst/>
              <a:cxnLst/>
              <a:rect l="l" t="t" r="r" b="b"/>
              <a:pathLst>
                <a:path w="1147929" h="868178">
                  <a:moveTo>
                    <a:pt x="0" y="0"/>
                  </a:moveTo>
                  <a:lnTo>
                    <a:pt x="1147929" y="0"/>
                  </a:lnTo>
                  <a:lnTo>
                    <a:pt x="1147929" y="868178"/>
                  </a:lnTo>
                  <a:lnTo>
                    <a:pt x="0" y="868178"/>
                  </a:lnTo>
                  <a:close/>
                </a:path>
              </a:pathLst>
            </a:custGeom>
            <a:solidFill>
              <a:srgbClr val="D6E1E1"/>
            </a:solidFill>
          </p:spPr>
          <p:txBody>
            <a:bodyPr/>
            <a:lstStyle/>
            <a:p>
              <a:endParaRPr lang="en-US"/>
            </a:p>
          </p:txBody>
        </p:sp>
        <p:sp>
          <p:nvSpPr>
            <p:cNvPr id="9" name="TextBox 9"/>
            <p:cNvSpPr txBox="1"/>
            <p:nvPr/>
          </p:nvSpPr>
          <p:spPr>
            <a:xfrm>
              <a:off x="0" y="38100"/>
              <a:ext cx="1147929" cy="830078"/>
            </a:xfrm>
            <a:prstGeom prst="rect">
              <a:avLst/>
            </a:prstGeom>
          </p:spPr>
          <p:txBody>
            <a:bodyPr lIns="50800" tIns="50800" rIns="50800" bIns="50800" rtlCol="0" anchor="ctr"/>
            <a:lstStyle/>
            <a:p>
              <a:pPr algn="ctr">
                <a:lnSpc>
                  <a:spcPts val="2580"/>
                </a:lnSpc>
              </a:pPr>
              <a:endParaRPr/>
            </a:p>
          </p:txBody>
        </p:sp>
      </p:grpSp>
      <p:grpSp>
        <p:nvGrpSpPr>
          <p:cNvPr id="10" name="Group 10"/>
          <p:cNvGrpSpPr/>
          <p:nvPr/>
        </p:nvGrpSpPr>
        <p:grpSpPr>
          <a:xfrm>
            <a:off x="1273264" y="2753300"/>
            <a:ext cx="3509684" cy="5198091"/>
            <a:chOff x="0" y="0"/>
            <a:chExt cx="592656" cy="877766"/>
          </a:xfrm>
        </p:grpSpPr>
        <p:sp>
          <p:nvSpPr>
            <p:cNvPr id="11" name="Freeform 11"/>
            <p:cNvSpPr/>
            <p:nvPr/>
          </p:nvSpPr>
          <p:spPr>
            <a:xfrm>
              <a:off x="0" y="0"/>
              <a:ext cx="592657" cy="877766"/>
            </a:xfrm>
            <a:custGeom>
              <a:avLst/>
              <a:gdLst/>
              <a:ahLst/>
              <a:cxnLst/>
              <a:rect l="l" t="t" r="r" b="b"/>
              <a:pathLst>
                <a:path w="592657" h="877766">
                  <a:moveTo>
                    <a:pt x="22059" y="0"/>
                  </a:moveTo>
                  <a:lnTo>
                    <a:pt x="570598" y="0"/>
                  </a:lnTo>
                  <a:cubicBezTo>
                    <a:pt x="582780" y="0"/>
                    <a:pt x="592657" y="9876"/>
                    <a:pt x="592657" y="22059"/>
                  </a:cubicBezTo>
                  <a:lnTo>
                    <a:pt x="592657" y="855708"/>
                  </a:lnTo>
                  <a:cubicBezTo>
                    <a:pt x="592657" y="867890"/>
                    <a:pt x="582780" y="877766"/>
                    <a:pt x="570598" y="877766"/>
                  </a:cubicBezTo>
                  <a:lnTo>
                    <a:pt x="22059" y="877766"/>
                  </a:lnTo>
                  <a:cubicBezTo>
                    <a:pt x="9876" y="877766"/>
                    <a:pt x="0" y="867890"/>
                    <a:pt x="0" y="855708"/>
                  </a:cubicBezTo>
                  <a:lnTo>
                    <a:pt x="0" y="22059"/>
                  </a:lnTo>
                  <a:cubicBezTo>
                    <a:pt x="0" y="9876"/>
                    <a:pt x="9876" y="0"/>
                    <a:pt x="22059" y="0"/>
                  </a:cubicBezTo>
                  <a:close/>
                </a:path>
              </a:pathLst>
            </a:custGeom>
            <a:blipFill>
              <a:blip r:embed="rId3"/>
              <a:stretch>
                <a:fillRect l="-7206" r="-7206"/>
              </a:stretch>
            </a:blipFill>
          </p:spPr>
          <p:txBody>
            <a:bodyPr/>
            <a:lstStyle/>
            <a:p>
              <a:endParaRPr lang="en-US"/>
            </a:p>
          </p:txBody>
        </p:sp>
      </p:grpSp>
      <p:sp>
        <p:nvSpPr>
          <p:cNvPr id="12" name="Freeform 12"/>
          <p:cNvSpPr/>
          <p:nvPr/>
        </p:nvSpPr>
        <p:spPr>
          <a:xfrm>
            <a:off x="6245130" y="6255449"/>
            <a:ext cx="3576135" cy="4114800"/>
          </a:xfrm>
          <a:custGeom>
            <a:avLst/>
            <a:gdLst/>
            <a:ahLst/>
            <a:cxnLst/>
            <a:rect l="l" t="t" r="r" b="b"/>
            <a:pathLst>
              <a:path w="3576135" h="4114800">
                <a:moveTo>
                  <a:pt x="0" y="0"/>
                </a:moveTo>
                <a:lnTo>
                  <a:pt x="3576135" y="0"/>
                </a:lnTo>
                <a:lnTo>
                  <a:pt x="35761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1799225" y="5625617"/>
            <a:ext cx="4158800" cy="602729"/>
          </a:xfrm>
          <a:prstGeom prst="rect">
            <a:avLst/>
          </a:prstGeom>
        </p:spPr>
        <p:txBody>
          <a:bodyPr lIns="0" tIns="0" rIns="0" bIns="0" rtlCol="0" anchor="t">
            <a:spAutoFit/>
          </a:bodyPr>
          <a:lstStyle/>
          <a:p>
            <a:pPr algn="l">
              <a:lnSpc>
                <a:spcPts val="4727"/>
              </a:lnSpc>
            </a:pPr>
            <a:r>
              <a:rPr lang="en-US" sz="4635" b="1" dirty="0" err="1">
                <a:solidFill>
                  <a:srgbClr val="244B60"/>
                </a:solidFill>
                <a:latin typeface="Montserrat Bold"/>
                <a:ea typeface="Montserrat Bold"/>
                <a:cs typeface="Montserrat Bold"/>
                <a:sym typeface="Montserrat Bold"/>
              </a:rPr>
              <a:t>Nhóm</a:t>
            </a:r>
            <a:r>
              <a:rPr lang="en-US" sz="4635" b="1" dirty="0">
                <a:solidFill>
                  <a:srgbClr val="244B60"/>
                </a:solidFill>
                <a:latin typeface="Montserrat Bold"/>
                <a:ea typeface="Montserrat Bold"/>
                <a:cs typeface="Montserrat Bold"/>
                <a:sym typeface="Montserrat Bold"/>
              </a:rPr>
              <a:t> 8:</a:t>
            </a:r>
          </a:p>
        </p:txBody>
      </p:sp>
      <p:sp>
        <p:nvSpPr>
          <p:cNvPr id="14" name="TextBox 14"/>
          <p:cNvSpPr txBox="1"/>
          <p:nvPr/>
        </p:nvSpPr>
        <p:spPr>
          <a:xfrm>
            <a:off x="2044443" y="830031"/>
            <a:ext cx="14199114" cy="1476013"/>
          </a:xfrm>
          <a:prstGeom prst="rect">
            <a:avLst/>
          </a:prstGeom>
        </p:spPr>
        <p:txBody>
          <a:bodyPr lIns="0" tIns="0" rIns="0" bIns="0" rtlCol="0" anchor="t">
            <a:spAutoFit/>
          </a:bodyPr>
          <a:lstStyle/>
          <a:p>
            <a:pPr algn="l">
              <a:lnSpc>
                <a:spcPts val="9526"/>
              </a:lnSpc>
            </a:pPr>
            <a:r>
              <a:rPr lang="en-US" sz="9923">
                <a:solidFill>
                  <a:srgbClr val="244B60"/>
                </a:solidFill>
                <a:latin typeface="Abstracted Dream"/>
                <a:ea typeface="Abstracted Dream"/>
                <a:cs typeface="Abstracted Dream"/>
                <a:sym typeface="Abstracted Dream"/>
              </a:rPr>
              <a:t>WESITE ĐẶT TOUR DU LỊCH</a:t>
            </a:r>
          </a:p>
        </p:txBody>
      </p:sp>
      <p:sp>
        <p:nvSpPr>
          <p:cNvPr id="15" name="TextBox 15"/>
          <p:cNvSpPr txBox="1"/>
          <p:nvPr/>
        </p:nvSpPr>
        <p:spPr>
          <a:xfrm>
            <a:off x="10113483" y="6815247"/>
            <a:ext cx="9636823" cy="1664310"/>
          </a:xfrm>
          <a:prstGeom prst="rect">
            <a:avLst/>
          </a:prstGeom>
        </p:spPr>
        <p:txBody>
          <a:bodyPr lIns="0" tIns="0" rIns="0" bIns="0" rtlCol="0" anchor="t">
            <a:spAutoFit/>
          </a:bodyPr>
          <a:lstStyle/>
          <a:p>
            <a:pPr algn="ctr">
              <a:lnSpc>
                <a:spcPts val="3264"/>
              </a:lnSpc>
              <a:spcBef>
                <a:spcPct val="0"/>
              </a:spcBef>
            </a:pPr>
            <a:r>
              <a:rPr lang="en-US" sz="3200">
                <a:solidFill>
                  <a:srgbClr val="244B60"/>
                </a:solidFill>
                <a:latin typeface="Shrikhand"/>
                <a:ea typeface="Shrikhand"/>
                <a:cs typeface="Shrikhand"/>
                <a:sym typeface="Shrikhand"/>
              </a:rPr>
              <a:t>A46798_ Nguyễn Duy Chiến</a:t>
            </a:r>
          </a:p>
          <a:p>
            <a:pPr algn="ctr">
              <a:lnSpc>
                <a:spcPts val="3264"/>
              </a:lnSpc>
              <a:spcBef>
                <a:spcPct val="0"/>
              </a:spcBef>
            </a:pPr>
            <a:r>
              <a:rPr lang="en-US" sz="3200">
                <a:solidFill>
                  <a:srgbClr val="244B60"/>
                </a:solidFill>
                <a:latin typeface="Shrikhand"/>
                <a:ea typeface="Shrikhand"/>
                <a:cs typeface="Shrikhand"/>
                <a:sym typeface="Shrikhand"/>
              </a:rPr>
              <a:t> A46573_Nguyễn Tuấn Anh</a:t>
            </a:r>
          </a:p>
          <a:p>
            <a:pPr algn="ctr">
              <a:lnSpc>
                <a:spcPts val="3264"/>
              </a:lnSpc>
              <a:spcBef>
                <a:spcPct val="0"/>
              </a:spcBef>
            </a:pPr>
            <a:r>
              <a:rPr lang="en-US" sz="3200">
                <a:solidFill>
                  <a:srgbClr val="244B60"/>
                </a:solidFill>
                <a:latin typeface="Shrikhand"/>
                <a:ea typeface="Shrikhand"/>
                <a:cs typeface="Shrikhand"/>
                <a:sym typeface="Shrikhand"/>
              </a:rPr>
              <a:t> A46528_Lê Trọng Hiếu</a:t>
            </a:r>
          </a:p>
          <a:p>
            <a:pPr algn="ctr">
              <a:lnSpc>
                <a:spcPts val="3264"/>
              </a:lnSpc>
              <a:spcBef>
                <a:spcPct val="0"/>
              </a:spcBef>
            </a:pPr>
            <a:r>
              <a:rPr lang="en-US" sz="3200">
                <a:solidFill>
                  <a:srgbClr val="244B60"/>
                </a:solidFill>
                <a:latin typeface="Shrikhand"/>
                <a:ea typeface="Shrikhand"/>
                <a:cs typeface="Shrikhand"/>
                <a:sym typeface="Shrikhand"/>
              </a:rPr>
              <a:t> A42964_Trần Thị Mai Hoa</a:t>
            </a:r>
          </a:p>
        </p:txBody>
      </p:sp>
      <p:sp>
        <p:nvSpPr>
          <p:cNvPr id="16" name="TextBox 16"/>
          <p:cNvSpPr txBox="1"/>
          <p:nvPr/>
        </p:nvSpPr>
        <p:spPr>
          <a:xfrm>
            <a:off x="5200904" y="4103942"/>
            <a:ext cx="11337648" cy="1012046"/>
          </a:xfrm>
          <a:prstGeom prst="rect">
            <a:avLst/>
          </a:prstGeom>
        </p:spPr>
        <p:txBody>
          <a:bodyPr lIns="0" tIns="0" rIns="0" bIns="0" rtlCol="0" anchor="t">
            <a:spAutoFit/>
          </a:bodyPr>
          <a:lstStyle/>
          <a:p>
            <a:pPr algn="l">
              <a:lnSpc>
                <a:spcPts val="3931"/>
              </a:lnSpc>
              <a:spcBef>
                <a:spcPct val="0"/>
              </a:spcBef>
            </a:pPr>
            <a:r>
              <a:rPr lang="en-US" sz="3854">
                <a:solidFill>
                  <a:srgbClr val="244B60"/>
                </a:solidFill>
                <a:latin typeface="Canva Sans"/>
                <a:ea typeface="Canva Sans"/>
                <a:cs typeface="Canva Sans"/>
                <a:sym typeface="Canva Sans"/>
              </a:rPr>
              <a:t>Mã lớp học:DACNTT.3</a:t>
            </a:r>
          </a:p>
          <a:p>
            <a:pPr algn="l">
              <a:lnSpc>
                <a:spcPts val="3931"/>
              </a:lnSpc>
              <a:spcBef>
                <a:spcPct val="0"/>
              </a:spcBef>
            </a:pPr>
            <a:r>
              <a:rPr lang="en-US" sz="3854">
                <a:solidFill>
                  <a:srgbClr val="244B60"/>
                </a:solidFill>
                <a:latin typeface="Canva Sans"/>
                <a:ea typeface="Canva Sans"/>
                <a:cs typeface="Canva Sans"/>
                <a:sym typeface="Canva Sans"/>
              </a:rPr>
              <a:t>Giáo viên hướng dẫn:Trần Mạnh Trường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448867"/>
            <a:ext cx="8429792" cy="5457069"/>
          </a:xfrm>
          <a:custGeom>
            <a:avLst/>
            <a:gdLst/>
            <a:ahLst/>
            <a:cxnLst/>
            <a:rect l="l" t="t" r="r" b="b"/>
            <a:pathLst>
              <a:path w="8429792" h="5457069">
                <a:moveTo>
                  <a:pt x="0" y="0"/>
                </a:moveTo>
                <a:lnTo>
                  <a:pt x="8429792" y="0"/>
                </a:lnTo>
                <a:lnTo>
                  <a:pt x="8429792" y="5457069"/>
                </a:lnTo>
                <a:lnTo>
                  <a:pt x="0" y="5457069"/>
                </a:lnTo>
                <a:lnTo>
                  <a:pt x="0" y="0"/>
                </a:lnTo>
                <a:close/>
              </a:path>
            </a:pathLst>
          </a:custGeom>
          <a:blipFill>
            <a:blip r:embed="rId3"/>
            <a:stretch>
              <a:fillRect/>
            </a:stretch>
          </a:blipFill>
        </p:spPr>
        <p:txBody>
          <a:bodyPr/>
          <a:lstStyle/>
          <a:p>
            <a:endParaRPr lang="en-US"/>
          </a:p>
        </p:txBody>
      </p:sp>
      <p:sp>
        <p:nvSpPr>
          <p:cNvPr id="4" name="Freeform 4"/>
          <p:cNvSpPr/>
          <p:nvPr/>
        </p:nvSpPr>
        <p:spPr>
          <a:xfrm>
            <a:off x="8845469" y="1448867"/>
            <a:ext cx="9263669" cy="8468962"/>
          </a:xfrm>
          <a:custGeom>
            <a:avLst/>
            <a:gdLst/>
            <a:ahLst/>
            <a:cxnLst/>
            <a:rect l="l" t="t" r="r" b="b"/>
            <a:pathLst>
              <a:path w="9263669" h="8468962">
                <a:moveTo>
                  <a:pt x="0" y="0"/>
                </a:moveTo>
                <a:lnTo>
                  <a:pt x="9263669" y="0"/>
                </a:lnTo>
                <a:lnTo>
                  <a:pt x="9263669" y="8468962"/>
                </a:lnTo>
                <a:lnTo>
                  <a:pt x="0" y="846896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Quản lý người dùng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621718"/>
            <a:ext cx="8112077" cy="5295809"/>
          </a:xfrm>
          <a:custGeom>
            <a:avLst/>
            <a:gdLst/>
            <a:ahLst/>
            <a:cxnLst/>
            <a:rect l="l" t="t" r="r" b="b"/>
            <a:pathLst>
              <a:path w="8112077" h="5295809">
                <a:moveTo>
                  <a:pt x="0" y="0"/>
                </a:moveTo>
                <a:lnTo>
                  <a:pt x="8112077" y="0"/>
                </a:lnTo>
                <a:lnTo>
                  <a:pt x="8112077" y="5295809"/>
                </a:lnTo>
                <a:lnTo>
                  <a:pt x="0" y="5295809"/>
                </a:lnTo>
                <a:lnTo>
                  <a:pt x="0" y="0"/>
                </a:lnTo>
                <a:close/>
              </a:path>
            </a:pathLst>
          </a:custGeom>
          <a:blipFill>
            <a:blip r:embed="rId3"/>
            <a:stretch>
              <a:fillRect/>
            </a:stretch>
          </a:blipFill>
        </p:spPr>
        <p:txBody>
          <a:bodyPr/>
          <a:lstStyle/>
          <a:p>
            <a:endParaRPr lang="en-US"/>
          </a:p>
        </p:txBody>
      </p:sp>
      <p:sp>
        <p:nvSpPr>
          <p:cNvPr id="4" name="Freeform 4"/>
          <p:cNvSpPr/>
          <p:nvPr/>
        </p:nvSpPr>
        <p:spPr>
          <a:xfrm>
            <a:off x="8539617" y="4989553"/>
            <a:ext cx="9595534" cy="5145605"/>
          </a:xfrm>
          <a:custGeom>
            <a:avLst/>
            <a:gdLst/>
            <a:ahLst/>
            <a:cxnLst/>
            <a:rect l="l" t="t" r="r" b="b"/>
            <a:pathLst>
              <a:path w="9595534" h="5145605">
                <a:moveTo>
                  <a:pt x="0" y="0"/>
                </a:moveTo>
                <a:lnTo>
                  <a:pt x="9595534" y="0"/>
                </a:lnTo>
                <a:lnTo>
                  <a:pt x="9595534" y="5145605"/>
                </a:lnTo>
                <a:lnTo>
                  <a:pt x="0" y="5145605"/>
                </a:lnTo>
                <a:lnTo>
                  <a:pt x="0" y="0"/>
                </a:lnTo>
                <a:close/>
              </a:path>
            </a:pathLst>
          </a:custGeom>
          <a:blipFill>
            <a:blip r:embed="rId4"/>
            <a:stretch>
              <a:fillRect/>
            </a:stretch>
          </a:blipFill>
        </p:spPr>
        <p:txBody>
          <a:bodyPr/>
          <a:lstStyle/>
          <a:p>
            <a:endParaRPr lang="en-US"/>
          </a:p>
        </p:txBody>
      </p:sp>
      <p:sp>
        <p:nvSpPr>
          <p:cNvPr id="5" name="Freeform 5"/>
          <p:cNvSpPr/>
          <p:nvPr/>
        </p:nvSpPr>
        <p:spPr>
          <a:xfrm>
            <a:off x="13901632" y="1621718"/>
            <a:ext cx="2867400" cy="3710754"/>
          </a:xfrm>
          <a:custGeom>
            <a:avLst/>
            <a:gdLst/>
            <a:ahLst/>
            <a:cxnLst/>
            <a:rect l="l" t="t" r="r" b="b"/>
            <a:pathLst>
              <a:path w="2867400" h="3710754">
                <a:moveTo>
                  <a:pt x="0" y="0"/>
                </a:moveTo>
                <a:lnTo>
                  <a:pt x="2867401" y="0"/>
                </a:lnTo>
                <a:lnTo>
                  <a:pt x="2867401" y="3710754"/>
                </a:lnTo>
                <a:lnTo>
                  <a:pt x="0" y="3710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Xử lý yêu cầu khách hàng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492332"/>
            <a:ext cx="8308325" cy="5029278"/>
          </a:xfrm>
          <a:custGeom>
            <a:avLst/>
            <a:gdLst/>
            <a:ahLst/>
            <a:cxnLst/>
            <a:rect l="l" t="t" r="r" b="b"/>
            <a:pathLst>
              <a:path w="8308325" h="5029278">
                <a:moveTo>
                  <a:pt x="0" y="0"/>
                </a:moveTo>
                <a:lnTo>
                  <a:pt x="8308326" y="0"/>
                </a:lnTo>
                <a:lnTo>
                  <a:pt x="8308326" y="5029279"/>
                </a:lnTo>
                <a:lnTo>
                  <a:pt x="0" y="5029279"/>
                </a:lnTo>
                <a:lnTo>
                  <a:pt x="0" y="0"/>
                </a:lnTo>
                <a:close/>
              </a:path>
            </a:pathLst>
          </a:custGeom>
          <a:blipFill>
            <a:blip r:embed="rId3"/>
            <a:stretch>
              <a:fillRect/>
            </a:stretch>
          </a:blipFill>
        </p:spPr>
        <p:txBody>
          <a:bodyPr/>
          <a:lstStyle/>
          <a:p>
            <a:endParaRPr lang="en-US"/>
          </a:p>
        </p:txBody>
      </p:sp>
      <p:sp>
        <p:nvSpPr>
          <p:cNvPr id="4" name="Freeform 4"/>
          <p:cNvSpPr/>
          <p:nvPr/>
        </p:nvSpPr>
        <p:spPr>
          <a:xfrm>
            <a:off x="8792191" y="3584582"/>
            <a:ext cx="9159211" cy="6354203"/>
          </a:xfrm>
          <a:custGeom>
            <a:avLst/>
            <a:gdLst/>
            <a:ahLst/>
            <a:cxnLst/>
            <a:rect l="l" t="t" r="r" b="b"/>
            <a:pathLst>
              <a:path w="9159211" h="6354203">
                <a:moveTo>
                  <a:pt x="0" y="0"/>
                </a:moveTo>
                <a:lnTo>
                  <a:pt x="9159212" y="0"/>
                </a:lnTo>
                <a:lnTo>
                  <a:pt x="9159212" y="6354203"/>
                </a:lnTo>
                <a:lnTo>
                  <a:pt x="0" y="63542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064932" y="975095"/>
            <a:ext cx="2643127" cy="2609488"/>
          </a:xfrm>
          <a:custGeom>
            <a:avLst/>
            <a:gdLst/>
            <a:ahLst/>
            <a:cxnLst/>
            <a:rect l="l" t="t" r="r" b="b"/>
            <a:pathLst>
              <a:path w="2643127" h="2609488">
                <a:moveTo>
                  <a:pt x="0" y="0"/>
                </a:moveTo>
                <a:lnTo>
                  <a:pt x="2643128" y="0"/>
                </a:lnTo>
                <a:lnTo>
                  <a:pt x="2643128" y="2609487"/>
                </a:lnTo>
                <a:lnTo>
                  <a:pt x="0" y="2609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Xem báo cáo doanh thu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196828"/>
            <a:ext cx="8133289" cy="7691709"/>
          </a:xfrm>
          <a:custGeom>
            <a:avLst/>
            <a:gdLst/>
            <a:ahLst/>
            <a:cxnLst/>
            <a:rect l="l" t="t" r="r" b="b"/>
            <a:pathLst>
              <a:path w="8133289" h="7691709">
                <a:moveTo>
                  <a:pt x="0" y="0"/>
                </a:moveTo>
                <a:lnTo>
                  <a:pt x="8133289" y="0"/>
                </a:lnTo>
                <a:lnTo>
                  <a:pt x="8133289" y="7691709"/>
                </a:lnTo>
                <a:lnTo>
                  <a:pt x="0" y="7691709"/>
                </a:lnTo>
                <a:lnTo>
                  <a:pt x="0" y="0"/>
                </a:lnTo>
                <a:close/>
              </a:path>
            </a:pathLst>
          </a:custGeom>
          <a:blipFill>
            <a:blip r:embed="rId3"/>
            <a:stretch>
              <a:fillRect/>
            </a:stretch>
          </a:blipFill>
        </p:spPr>
        <p:txBody>
          <a:bodyPr/>
          <a:lstStyle/>
          <a:p>
            <a:endParaRPr lang="en-US"/>
          </a:p>
        </p:txBody>
      </p:sp>
      <p:sp>
        <p:nvSpPr>
          <p:cNvPr id="4" name="Freeform 4"/>
          <p:cNvSpPr/>
          <p:nvPr/>
        </p:nvSpPr>
        <p:spPr>
          <a:xfrm>
            <a:off x="8509132" y="3964689"/>
            <a:ext cx="9430732" cy="6035669"/>
          </a:xfrm>
          <a:custGeom>
            <a:avLst/>
            <a:gdLst/>
            <a:ahLst/>
            <a:cxnLst/>
            <a:rect l="l" t="t" r="r" b="b"/>
            <a:pathLst>
              <a:path w="9430732" h="6035669">
                <a:moveTo>
                  <a:pt x="0" y="0"/>
                </a:moveTo>
                <a:lnTo>
                  <a:pt x="9430732" y="0"/>
                </a:lnTo>
                <a:lnTo>
                  <a:pt x="9430732" y="6035669"/>
                </a:lnTo>
                <a:lnTo>
                  <a:pt x="0" y="6035669"/>
                </a:lnTo>
                <a:lnTo>
                  <a:pt x="0" y="0"/>
                </a:lnTo>
                <a:close/>
              </a:path>
            </a:pathLst>
          </a:custGeom>
          <a:blipFill>
            <a:blip r:embed="rId4"/>
            <a:stretch>
              <a:fillRect/>
            </a:stretch>
          </a:blipFill>
        </p:spPr>
        <p:txBody>
          <a:bodyPr/>
          <a:lstStyle/>
          <a:p>
            <a:endParaRPr lang="en-US"/>
          </a:p>
        </p:txBody>
      </p:sp>
      <p:sp>
        <p:nvSpPr>
          <p:cNvPr id="5" name="Freeform 5"/>
          <p:cNvSpPr/>
          <p:nvPr/>
        </p:nvSpPr>
        <p:spPr>
          <a:xfrm>
            <a:off x="10585883" y="-150111"/>
            <a:ext cx="2638616" cy="4114800"/>
          </a:xfrm>
          <a:custGeom>
            <a:avLst/>
            <a:gdLst/>
            <a:ahLst/>
            <a:cxnLst/>
            <a:rect l="l" t="t" r="r" b="b"/>
            <a:pathLst>
              <a:path w="2638616" h="4114800">
                <a:moveTo>
                  <a:pt x="0" y="0"/>
                </a:moveTo>
                <a:lnTo>
                  <a:pt x="2638615" y="0"/>
                </a:lnTo>
                <a:lnTo>
                  <a:pt x="2638615" y="4114800"/>
                </a:lnTo>
                <a:lnTo>
                  <a:pt x="0" y="411480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Tìm kiếm tour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8474204" y="4266081"/>
            <a:ext cx="9669204" cy="5680658"/>
          </a:xfrm>
          <a:custGeom>
            <a:avLst/>
            <a:gdLst/>
            <a:ahLst/>
            <a:cxnLst/>
            <a:rect l="l" t="t" r="r" b="b"/>
            <a:pathLst>
              <a:path w="9669204" h="5680658">
                <a:moveTo>
                  <a:pt x="0" y="0"/>
                </a:moveTo>
                <a:lnTo>
                  <a:pt x="9669204" y="0"/>
                </a:lnTo>
                <a:lnTo>
                  <a:pt x="9669204" y="5680657"/>
                </a:lnTo>
                <a:lnTo>
                  <a:pt x="0" y="5680657"/>
                </a:lnTo>
                <a:lnTo>
                  <a:pt x="0" y="0"/>
                </a:lnTo>
                <a:close/>
              </a:path>
            </a:pathLst>
          </a:custGeom>
          <a:blipFill>
            <a:blip r:embed="rId3"/>
            <a:stretch>
              <a:fillRect/>
            </a:stretch>
          </a:blipFill>
        </p:spPr>
        <p:txBody>
          <a:bodyPr/>
          <a:lstStyle/>
          <a:p>
            <a:endParaRPr lang="en-US"/>
          </a:p>
        </p:txBody>
      </p:sp>
      <p:sp>
        <p:nvSpPr>
          <p:cNvPr id="4" name="Freeform 4"/>
          <p:cNvSpPr/>
          <p:nvPr/>
        </p:nvSpPr>
        <p:spPr>
          <a:xfrm>
            <a:off x="272930" y="1217672"/>
            <a:ext cx="8071123" cy="6096818"/>
          </a:xfrm>
          <a:custGeom>
            <a:avLst/>
            <a:gdLst/>
            <a:ahLst/>
            <a:cxnLst/>
            <a:rect l="l" t="t" r="r" b="b"/>
            <a:pathLst>
              <a:path w="8071123" h="6096818">
                <a:moveTo>
                  <a:pt x="0" y="0"/>
                </a:moveTo>
                <a:lnTo>
                  <a:pt x="8071124" y="0"/>
                </a:lnTo>
                <a:lnTo>
                  <a:pt x="8071124" y="6096818"/>
                </a:lnTo>
                <a:lnTo>
                  <a:pt x="0" y="609681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Đăng ký</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449897"/>
            <a:ext cx="8435100" cy="5669494"/>
          </a:xfrm>
          <a:custGeom>
            <a:avLst/>
            <a:gdLst/>
            <a:ahLst/>
            <a:cxnLst/>
            <a:rect l="l" t="t" r="r" b="b"/>
            <a:pathLst>
              <a:path w="8435100" h="5669494">
                <a:moveTo>
                  <a:pt x="0" y="0"/>
                </a:moveTo>
                <a:lnTo>
                  <a:pt x="8435101" y="0"/>
                </a:lnTo>
                <a:lnTo>
                  <a:pt x="8435101" y="5669494"/>
                </a:lnTo>
                <a:lnTo>
                  <a:pt x="0" y="5669494"/>
                </a:lnTo>
                <a:lnTo>
                  <a:pt x="0" y="0"/>
                </a:lnTo>
                <a:close/>
              </a:path>
            </a:pathLst>
          </a:custGeom>
          <a:blipFill>
            <a:blip r:embed="rId3"/>
            <a:stretch>
              <a:fillRect/>
            </a:stretch>
          </a:blipFill>
        </p:spPr>
        <p:txBody>
          <a:bodyPr/>
          <a:lstStyle/>
          <a:p>
            <a:endParaRPr lang="en-US"/>
          </a:p>
        </p:txBody>
      </p:sp>
      <p:sp>
        <p:nvSpPr>
          <p:cNvPr id="4" name="Freeform 4"/>
          <p:cNvSpPr/>
          <p:nvPr/>
        </p:nvSpPr>
        <p:spPr>
          <a:xfrm>
            <a:off x="8949722" y="2680335"/>
            <a:ext cx="9013198" cy="7458421"/>
          </a:xfrm>
          <a:custGeom>
            <a:avLst/>
            <a:gdLst/>
            <a:ahLst/>
            <a:cxnLst/>
            <a:rect l="l" t="t" r="r" b="b"/>
            <a:pathLst>
              <a:path w="9013198" h="7458421">
                <a:moveTo>
                  <a:pt x="0" y="0"/>
                </a:moveTo>
                <a:lnTo>
                  <a:pt x="9013197" y="0"/>
                </a:lnTo>
                <a:lnTo>
                  <a:pt x="9013197" y="7458421"/>
                </a:lnTo>
                <a:lnTo>
                  <a:pt x="0" y="7458421"/>
                </a:lnTo>
                <a:lnTo>
                  <a:pt x="0" y="0"/>
                </a:lnTo>
                <a:close/>
              </a:path>
            </a:pathLst>
          </a:custGeom>
          <a:blipFill>
            <a:blip r:embed="rId4"/>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14824388" y="0"/>
            <a:ext cx="2915657" cy="2901078"/>
          </a:xfrm>
          <a:prstGeom prst="rect">
            <a:avLst/>
          </a:prstGeom>
        </p:spPr>
      </p:pic>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Lọc tour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519229"/>
            <a:ext cx="7926587" cy="5130152"/>
          </a:xfrm>
          <a:custGeom>
            <a:avLst/>
            <a:gdLst/>
            <a:ahLst/>
            <a:cxnLst/>
            <a:rect l="l" t="t" r="r" b="b"/>
            <a:pathLst>
              <a:path w="7926587" h="5130152">
                <a:moveTo>
                  <a:pt x="0" y="0"/>
                </a:moveTo>
                <a:lnTo>
                  <a:pt x="7926588" y="0"/>
                </a:lnTo>
                <a:lnTo>
                  <a:pt x="7926588" y="5130151"/>
                </a:lnTo>
                <a:lnTo>
                  <a:pt x="0" y="5130151"/>
                </a:lnTo>
                <a:lnTo>
                  <a:pt x="0" y="0"/>
                </a:lnTo>
                <a:close/>
              </a:path>
            </a:pathLst>
          </a:custGeom>
          <a:blipFill>
            <a:blip r:embed="rId3"/>
            <a:stretch>
              <a:fillRect/>
            </a:stretch>
          </a:blipFill>
        </p:spPr>
        <p:txBody>
          <a:bodyPr/>
          <a:lstStyle/>
          <a:p>
            <a:endParaRPr lang="en-US"/>
          </a:p>
        </p:txBody>
      </p:sp>
      <p:sp>
        <p:nvSpPr>
          <p:cNvPr id="4" name="Freeform 4"/>
          <p:cNvSpPr/>
          <p:nvPr/>
        </p:nvSpPr>
        <p:spPr>
          <a:xfrm>
            <a:off x="8199518" y="4084305"/>
            <a:ext cx="9957087" cy="5575969"/>
          </a:xfrm>
          <a:custGeom>
            <a:avLst/>
            <a:gdLst/>
            <a:ahLst/>
            <a:cxnLst/>
            <a:rect l="l" t="t" r="r" b="b"/>
            <a:pathLst>
              <a:path w="9957087" h="5575969">
                <a:moveTo>
                  <a:pt x="0" y="0"/>
                </a:moveTo>
                <a:lnTo>
                  <a:pt x="9957087" y="0"/>
                </a:lnTo>
                <a:lnTo>
                  <a:pt x="9957087" y="5575968"/>
                </a:lnTo>
                <a:lnTo>
                  <a:pt x="0" y="5575968"/>
                </a:lnTo>
                <a:lnTo>
                  <a:pt x="0" y="0"/>
                </a:lnTo>
                <a:close/>
              </a:path>
            </a:pathLst>
          </a:custGeom>
          <a:blipFill>
            <a:blip r:embed="rId4"/>
            <a:stretch>
              <a:fillRect/>
            </a:stretch>
          </a:blipFill>
        </p:spPr>
        <p:txBody>
          <a:bodyPr/>
          <a:lstStyle/>
          <a:p>
            <a:endParaRPr lang="en-US"/>
          </a:p>
        </p:txBody>
      </p:sp>
      <p:sp>
        <p:nvSpPr>
          <p:cNvPr id="5" name="Freeform 5"/>
          <p:cNvSpPr/>
          <p:nvPr/>
        </p:nvSpPr>
        <p:spPr>
          <a:xfrm>
            <a:off x="8199518" y="2198529"/>
            <a:ext cx="2440416" cy="1885776"/>
          </a:xfrm>
          <a:custGeom>
            <a:avLst/>
            <a:gdLst/>
            <a:ahLst/>
            <a:cxnLst/>
            <a:rect l="l" t="t" r="r" b="b"/>
            <a:pathLst>
              <a:path w="2440416" h="1885776">
                <a:moveTo>
                  <a:pt x="0" y="0"/>
                </a:moveTo>
                <a:lnTo>
                  <a:pt x="2440416" y="0"/>
                </a:lnTo>
                <a:lnTo>
                  <a:pt x="2440416" y="1885776"/>
                </a:lnTo>
                <a:lnTo>
                  <a:pt x="0" y="1885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Xem chi tiết tour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217672"/>
            <a:ext cx="7826302" cy="5608684"/>
          </a:xfrm>
          <a:custGeom>
            <a:avLst/>
            <a:gdLst/>
            <a:ahLst/>
            <a:cxnLst/>
            <a:rect l="l" t="t" r="r" b="b"/>
            <a:pathLst>
              <a:path w="7826302" h="5608684">
                <a:moveTo>
                  <a:pt x="0" y="0"/>
                </a:moveTo>
                <a:lnTo>
                  <a:pt x="7826303" y="0"/>
                </a:lnTo>
                <a:lnTo>
                  <a:pt x="7826303" y="5608684"/>
                </a:lnTo>
                <a:lnTo>
                  <a:pt x="0" y="5608684"/>
                </a:lnTo>
                <a:lnTo>
                  <a:pt x="0" y="0"/>
                </a:lnTo>
                <a:close/>
              </a:path>
            </a:pathLst>
          </a:custGeom>
          <a:blipFill>
            <a:blip r:embed="rId3"/>
            <a:stretch>
              <a:fillRect/>
            </a:stretch>
          </a:blipFill>
        </p:spPr>
        <p:txBody>
          <a:bodyPr/>
          <a:lstStyle/>
          <a:p>
            <a:endParaRPr lang="en-US"/>
          </a:p>
        </p:txBody>
      </p:sp>
      <p:sp>
        <p:nvSpPr>
          <p:cNvPr id="4" name="Freeform 4"/>
          <p:cNvSpPr/>
          <p:nvPr/>
        </p:nvSpPr>
        <p:spPr>
          <a:xfrm>
            <a:off x="8282828" y="4781692"/>
            <a:ext cx="9808939" cy="5125171"/>
          </a:xfrm>
          <a:custGeom>
            <a:avLst/>
            <a:gdLst/>
            <a:ahLst/>
            <a:cxnLst/>
            <a:rect l="l" t="t" r="r" b="b"/>
            <a:pathLst>
              <a:path w="9808939" h="5125171">
                <a:moveTo>
                  <a:pt x="0" y="0"/>
                </a:moveTo>
                <a:lnTo>
                  <a:pt x="9808940" y="0"/>
                </a:lnTo>
                <a:lnTo>
                  <a:pt x="9808940" y="5125171"/>
                </a:lnTo>
                <a:lnTo>
                  <a:pt x="0" y="5125171"/>
                </a:lnTo>
                <a:lnTo>
                  <a:pt x="0" y="0"/>
                </a:lnTo>
                <a:close/>
              </a:path>
            </a:pathLst>
          </a:custGeom>
          <a:blipFill>
            <a:blip r:embed="rId4"/>
            <a:stretch>
              <a:fillRect/>
            </a:stretch>
          </a:blipFill>
        </p:spPr>
        <p:txBody>
          <a:bodyPr/>
          <a:lstStyle/>
          <a:p>
            <a:endParaRPr lang="en-US"/>
          </a:p>
        </p:txBody>
      </p:sp>
      <p:sp>
        <p:nvSpPr>
          <p:cNvPr id="5" name="Freeform 5"/>
          <p:cNvSpPr/>
          <p:nvPr/>
        </p:nvSpPr>
        <p:spPr>
          <a:xfrm>
            <a:off x="5396372" y="6826356"/>
            <a:ext cx="3072533" cy="2156359"/>
          </a:xfrm>
          <a:custGeom>
            <a:avLst/>
            <a:gdLst/>
            <a:ahLst/>
            <a:cxnLst/>
            <a:rect l="l" t="t" r="r" b="b"/>
            <a:pathLst>
              <a:path w="3072533" h="2156359">
                <a:moveTo>
                  <a:pt x="0" y="0"/>
                </a:moveTo>
                <a:lnTo>
                  <a:pt x="3072533" y="0"/>
                </a:lnTo>
                <a:lnTo>
                  <a:pt x="3072533" y="2156359"/>
                </a:lnTo>
                <a:lnTo>
                  <a:pt x="0" y="21563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Xem danh sách tour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217672"/>
            <a:ext cx="7656965" cy="4603750"/>
          </a:xfrm>
          <a:custGeom>
            <a:avLst/>
            <a:gdLst/>
            <a:ahLst/>
            <a:cxnLst/>
            <a:rect l="l" t="t" r="r" b="b"/>
            <a:pathLst>
              <a:path w="7656965" h="4603750">
                <a:moveTo>
                  <a:pt x="0" y="0"/>
                </a:moveTo>
                <a:lnTo>
                  <a:pt x="7656966" y="0"/>
                </a:lnTo>
                <a:lnTo>
                  <a:pt x="7656966" y="4603750"/>
                </a:lnTo>
                <a:lnTo>
                  <a:pt x="0" y="4603750"/>
                </a:lnTo>
                <a:lnTo>
                  <a:pt x="0" y="0"/>
                </a:lnTo>
                <a:close/>
              </a:path>
            </a:pathLst>
          </a:custGeom>
          <a:blipFill>
            <a:blip r:embed="rId3"/>
            <a:stretch>
              <a:fillRect/>
            </a:stretch>
          </a:blipFill>
        </p:spPr>
        <p:txBody>
          <a:bodyPr/>
          <a:lstStyle/>
          <a:p>
            <a:endParaRPr lang="en-US"/>
          </a:p>
        </p:txBody>
      </p:sp>
      <p:sp>
        <p:nvSpPr>
          <p:cNvPr id="4" name="Freeform 4"/>
          <p:cNvSpPr/>
          <p:nvPr/>
        </p:nvSpPr>
        <p:spPr>
          <a:xfrm>
            <a:off x="8081738" y="4487795"/>
            <a:ext cx="9890153" cy="5649750"/>
          </a:xfrm>
          <a:custGeom>
            <a:avLst/>
            <a:gdLst/>
            <a:ahLst/>
            <a:cxnLst/>
            <a:rect l="l" t="t" r="r" b="b"/>
            <a:pathLst>
              <a:path w="9890153" h="5649750">
                <a:moveTo>
                  <a:pt x="0" y="0"/>
                </a:moveTo>
                <a:lnTo>
                  <a:pt x="9890152" y="0"/>
                </a:lnTo>
                <a:lnTo>
                  <a:pt x="9890152" y="5649750"/>
                </a:lnTo>
                <a:lnTo>
                  <a:pt x="0" y="5649750"/>
                </a:lnTo>
                <a:lnTo>
                  <a:pt x="0" y="0"/>
                </a:lnTo>
                <a:close/>
              </a:path>
            </a:pathLst>
          </a:custGeom>
          <a:blipFill>
            <a:blip r:embed="rId4"/>
            <a:stretch>
              <a:fillRect/>
            </a:stretch>
          </a:blipFill>
        </p:spPr>
        <p:txBody>
          <a:bodyPr/>
          <a:lstStyle/>
          <a:p>
            <a:endParaRPr lang="en-US"/>
          </a:p>
        </p:txBody>
      </p:sp>
      <p:sp>
        <p:nvSpPr>
          <p:cNvPr id="5" name="Freeform 5"/>
          <p:cNvSpPr/>
          <p:nvPr/>
        </p:nvSpPr>
        <p:spPr>
          <a:xfrm flipH="1">
            <a:off x="13758220" y="1028700"/>
            <a:ext cx="3333310" cy="3459095"/>
          </a:xfrm>
          <a:custGeom>
            <a:avLst/>
            <a:gdLst/>
            <a:ahLst/>
            <a:cxnLst/>
            <a:rect l="l" t="t" r="r" b="b"/>
            <a:pathLst>
              <a:path w="3333310" h="3459095">
                <a:moveTo>
                  <a:pt x="3333310" y="0"/>
                </a:moveTo>
                <a:lnTo>
                  <a:pt x="0" y="0"/>
                </a:lnTo>
                <a:lnTo>
                  <a:pt x="0" y="3459095"/>
                </a:lnTo>
                <a:lnTo>
                  <a:pt x="3333310" y="3459095"/>
                </a:lnTo>
                <a:lnTo>
                  <a:pt x="333331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Đặt tour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315939" y="1421115"/>
            <a:ext cx="7313987" cy="4802112"/>
          </a:xfrm>
          <a:custGeom>
            <a:avLst/>
            <a:gdLst/>
            <a:ahLst/>
            <a:cxnLst/>
            <a:rect l="l" t="t" r="r" b="b"/>
            <a:pathLst>
              <a:path w="7313987" h="4802112">
                <a:moveTo>
                  <a:pt x="0" y="0"/>
                </a:moveTo>
                <a:lnTo>
                  <a:pt x="7313986" y="0"/>
                </a:lnTo>
                <a:lnTo>
                  <a:pt x="7313986" y="4802112"/>
                </a:lnTo>
                <a:lnTo>
                  <a:pt x="0" y="4802112"/>
                </a:lnTo>
                <a:lnTo>
                  <a:pt x="0" y="0"/>
                </a:lnTo>
                <a:close/>
              </a:path>
            </a:pathLst>
          </a:custGeom>
          <a:blipFill>
            <a:blip r:embed="rId3"/>
            <a:stretch>
              <a:fillRect/>
            </a:stretch>
          </a:blipFill>
        </p:spPr>
        <p:txBody>
          <a:bodyPr/>
          <a:lstStyle/>
          <a:p>
            <a:endParaRPr lang="en-US"/>
          </a:p>
        </p:txBody>
      </p:sp>
      <p:sp>
        <p:nvSpPr>
          <p:cNvPr id="4" name="Freeform 4"/>
          <p:cNvSpPr/>
          <p:nvPr/>
        </p:nvSpPr>
        <p:spPr>
          <a:xfrm>
            <a:off x="7931736" y="1421115"/>
            <a:ext cx="9845634" cy="8511470"/>
          </a:xfrm>
          <a:custGeom>
            <a:avLst/>
            <a:gdLst/>
            <a:ahLst/>
            <a:cxnLst/>
            <a:rect l="l" t="t" r="r" b="b"/>
            <a:pathLst>
              <a:path w="9845634" h="8511470">
                <a:moveTo>
                  <a:pt x="0" y="0"/>
                </a:moveTo>
                <a:lnTo>
                  <a:pt x="9845634" y="0"/>
                </a:lnTo>
                <a:lnTo>
                  <a:pt x="9845634" y="8511470"/>
                </a:lnTo>
                <a:lnTo>
                  <a:pt x="0" y="8511470"/>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417475"/>
            <a:ext cx="5003841" cy="3120577"/>
          </a:xfrm>
          <a:custGeom>
            <a:avLst/>
            <a:gdLst/>
            <a:ahLst/>
            <a:cxnLst/>
            <a:rect l="l" t="t" r="r" b="b"/>
            <a:pathLst>
              <a:path w="5003841" h="3120577">
                <a:moveTo>
                  <a:pt x="0" y="0"/>
                </a:moveTo>
                <a:lnTo>
                  <a:pt x="5003841" y="0"/>
                </a:lnTo>
                <a:lnTo>
                  <a:pt x="5003841" y="3120577"/>
                </a:lnTo>
                <a:lnTo>
                  <a:pt x="0" y="3120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Thanh toán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09260" y="-669053"/>
            <a:ext cx="7647360" cy="11430272"/>
            <a:chOff x="0" y="0"/>
            <a:chExt cx="2195308" cy="3281259"/>
          </a:xfrm>
        </p:grpSpPr>
        <p:sp>
          <p:nvSpPr>
            <p:cNvPr id="3" name="Freeform 3"/>
            <p:cNvSpPr/>
            <p:nvPr/>
          </p:nvSpPr>
          <p:spPr>
            <a:xfrm>
              <a:off x="0" y="0"/>
              <a:ext cx="2195308" cy="3281259"/>
            </a:xfrm>
            <a:custGeom>
              <a:avLst/>
              <a:gdLst/>
              <a:ahLst/>
              <a:cxnLst/>
              <a:rect l="l" t="t" r="r" b="b"/>
              <a:pathLst>
                <a:path w="2195308" h="3281259">
                  <a:moveTo>
                    <a:pt x="51631" y="0"/>
                  </a:moveTo>
                  <a:lnTo>
                    <a:pt x="2143677" y="0"/>
                  </a:lnTo>
                  <a:cubicBezTo>
                    <a:pt x="2157371" y="0"/>
                    <a:pt x="2170503" y="5440"/>
                    <a:pt x="2180186" y="15122"/>
                  </a:cubicBezTo>
                  <a:cubicBezTo>
                    <a:pt x="2189868" y="24805"/>
                    <a:pt x="2195308" y="37937"/>
                    <a:pt x="2195308" y="51631"/>
                  </a:cubicBezTo>
                  <a:lnTo>
                    <a:pt x="2195308" y="3229628"/>
                  </a:lnTo>
                  <a:cubicBezTo>
                    <a:pt x="2195308" y="3243322"/>
                    <a:pt x="2189868" y="3256454"/>
                    <a:pt x="2180186" y="3266137"/>
                  </a:cubicBezTo>
                  <a:cubicBezTo>
                    <a:pt x="2170503" y="3275819"/>
                    <a:pt x="2157371" y="3281259"/>
                    <a:pt x="2143677" y="3281259"/>
                  </a:cubicBezTo>
                  <a:lnTo>
                    <a:pt x="51631" y="3281259"/>
                  </a:lnTo>
                  <a:cubicBezTo>
                    <a:pt x="23116" y="3281259"/>
                    <a:pt x="0" y="3258143"/>
                    <a:pt x="0" y="3229628"/>
                  </a:cubicBezTo>
                  <a:lnTo>
                    <a:pt x="0" y="51631"/>
                  </a:lnTo>
                  <a:cubicBezTo>
                    <a:pt x="0" y="37937"/>
                    <a:pt x="5440" y="24805"/>
                    <a:pt x="15122" y="15122"/>
                  </a:cubicBezTo>
                  <a:cubicBezTo>
                    <a:pt x="24805" y="5440"/>
                    <a:pt x="37937" y="0"/>
                    <a:pt x="51631" y="0"/>
                  </a:cubicBezTo>
                  <a:close/>
                </a:path>
              </a:pathLst>
            </a:custGeom>
            <a:solidFill>
              <a:srgbClr val="244B60"/>
            </a:solidFill>
          </p:spPr>
          <p:txBody>
            <a:bodyPr/>
            <a:lstStyle/>
            <a:p>
              <a:endParaRPr lang="en-US"/>
            </a:p>
          </p:txBody>
        </p:sp>
        <p:sp>
          <p:nvSpPr>
            <p:cNvPr id="4" name="TextBox 4"/>
            <p:cNvSpPr txBox="1"/>
            <p:nvPr/>
          </p:nvSpPr>
          <p:spPr>
            <a:xfrm>
              <a:off x="0" y="38100"/>
              <a:ext cx="2195308" cy="3243159"/>
            </a:xfrm>
            <a:prstGeom prst="rect">
              <a:avLst/>
            </a:prstGeom>
          </p:spPr>
          <p:txBody>
            <a:bodyPr lIns="50800" tIns="50800" rIns="50800" bIns="50800" rtlCol="0" anchor="ctr"/>
            <a:lstStyle/>
            <a:p>
              <a:pPr algn="ctr">
                <a:lnSpc>
                  <a:spcPts val="2580"/>
                </a:lnSpc>
              </a:pPr>
              <a:endParaRPr/>
            </a:p>
          </p:txBody>
        </p:sp>
      </p:grpSp>
      <p:grpSp>
        <p:nvGrpSpPr>
          <p:cNvPr id="5" name="Group 5"/>
          <p:cNvGrpSpPr/>
          <p:nvPr/>
        </p:nvGrpSpPr>
        <p:grpSpPr>
          <a:xfrm>
            <a:off x="13997612" y="18304"/>
            <a:ext cx="4290388" cy="4492776"/>
            <a:chOff x="0" y="0"/>
            <a:chExt cx="1171382" cy="1226639"/>
          </a:xfrm>
        </p:grpSpPr>
        <p:sp>
          <p:nvSpPr>
            <p:cNvPr id="6" name="Freeform 6"/>
            <p:cNvSpPr/>
            <p:nvPr/>
          </p:nvSpPr>
          <p:spPr>
            <a:xfrm>
              <a:off x="0" y="0"/>
              <a:ext cx="1171382" cy="1226639"/>
            </a:xfrm>
            <a:custGeom>
              <a:avLst/>
              <a:gdLst/>
              <a:ahLst/>
              <a:cxnLst/>
              <a:rect l="l" t="t" r="r" b="b"/>
              <a:pathLst>
                <a:path w="1171382" h="1226639">
                  <a:moveTo>
                    <a:pt x="41503" y="0"/>
                  </a:moveTo>
                  <a:lnTo>
                    <a:pt x="1129879" y="0"/>
                  </a:lnTo>
                  <a:cubicBezTo>
                    <a:pt x="1140886" y="0"/>
                    <a:pt x="1151443" y="4373"/>
                    <a:pt x="1159226" y="12156"/>
                  </a:cubicBezTo>
                  <a:cubicBezTo>
                    <a:pt x="1167009" y="19939"/>
                    <a:pt x="1171382" y="30496"/>
                    <a:pt x="1171382" y="41503"/>
                  </a:cubicBezTo>
                  <a:lnTo>
                    <a:pt x="1171382" y="1185136"/>
                  </a:lnTo>
                  <a:cubicBezTo>
                    <a:pt x="1171382" y="1208057"/>
                    <a:pt x="1152800" y="1226639"/>
                    <a:pt x="1129879" y="1226639"/>
                  </a:cubicBezTo>
                  <a:lnTo>
                    <a:pt x="41503" y="1226639"/>
                  </a:lnTo>
                  <a:cubicBezTo>
                    <a:pt x="18582" y="1226639"/>
                    <a:pt x="0" y="1208057"/>
                    <a:pt x="0" y="1185136"/>
                  </a:cubicBezTo>
                  <a:lnTo>
                    <a:pt x="0" y="41503"/>
                  </a:lnTo>
                  <a:cubicBezTo>
                    <a:pt x="0" y="18582"/>
                    <a:pt x="18582" y="0"/>
                    <a:pt x="41503" y="0"/>
                  </a:cubicBezTo>
                  <a:close/>
                </a:path>
              </a:pathLst>
            </a:custGeom>
            <a:blipFill>
              <a:blip r:embed="rId2"/>
              <a:stretch>
                <a:fillRect t="-11809" b="-11809"/>
              </a:stretch>
            </a:blipFill>
          </p:spPr>
          <p:txBody>
            <a:bodyPr/>
            <a:lstStyle/>
            <a:p>
              <a:endParaRPr lang="en-US"/>
            </a:p>
          </p:txBody>
        </p:sp>
      </p:grpSp>
      <p:grpSp>
        <p:nvGrpSpPr>
          <p:cNvPr id="7" name="Group 7"/>
          <p:cNvGrpSpPr/>
          <p:nvPr/>
        </p:nvGrpSpPr>
        <p:grpSpPr>
          <a:xfrm>
            <a:off x="12196155" y="5143500"/>
            <a:ext cx="3823680" cy="5239744"/>
            <a:chOff x="0" y="0"/>
            <a:chExt cx="1043959" cy="1430579"/>
          </a:xfrm>
        </p:grpSpPr>
        <p:sp>
          <p:nvSpPr>
            <p:cNvPr id="8" name="Freeform 8"/>
            <p:cNvSpPr/>
            <p:nvPr/>
          </p:nvSpPr>
          <p:spPr>
            <a:xfrm>
              <a:off x="0" y="0"/>
              <a:ext cx="1043959" cy="1430579"/>
            </a:xfrm>
            <a:custGeom>
              <a:avLst/>
              <a:gdLst/>
              <a:ahLst/>
              <a:cxnLst/>
              <a:rect l="l" t="t" r="r" b="b"/>
              <a:pathLst>
                <a:path w="1043959" h="1430579">
                  <a:moveTo>
                    <a:pt x="46569" y="0"/>
                  </a:moveTo>
                  <a:lnTo>
                    <a:pt x="997390" y="0"/>
                  </a:lnTo>
                  <a:cubicBezTo>
                    <a:pt x="1023109" y="0"/>
                    <a:pt x="1043959" y="20850"/>
                    <a:pt x="1043959" y="46569"/>
                  </a:cubicBezTo>
                  <a:lnTo>
                    <a:pt x="1043959" y="1384011"/>
                  </a:lnTo>
                  <a:cubicBezTo>
                    <a:pt x="1043959" y="1409730"/>
                    <a:pt x="1023109" y="1430579"/>
                    <a:pt x="997390" y="1430579"/>
                  </a:cubicBezTo>
                  <a:lnTo>
                    <a:pt x="46569" y="1430579"/>
                  </a:lnTo>
                  <a:cubicBezTo>
                    <a:pt x="20850" y="1430579"/>
                    <a:pt x="0" y="1409730"/>
                    <a:pt x="0" y="1384011"/>
                  </a:cubicBezTo>
                  <a:lnTo>
                    <a:pt x="0" y="46569"/>
                  </a:lnTo>
                  <a:cubicBezTo>
                    <a:pt x="0" y="20850"/>
                    <a:pt x="20850" y="0"/>
                    <a:pt x="46569" y="0"/>
                  </a:cubicBezTo>
                  <a:close/>
                </a:path>
              </a:pathLst>
            </a:custGeom>
            <a:blipFill>
              <a:blip r:embed="rId3"/>
              <a:stretch>
                <a:fillRect l="-52327" r="-52327"/>
              </a:stretch>
            </a:blipFill>
          </p:spPr>
          <p:txBody>
            <a:bodyPr/>
            <a:lstStyle/>
            <a:p>
              <a:endParaRPr lang="en-US"/>
            </a:p>
          </p:txBody>
        </p:sp>
      </p:grpSp>
      <p:sp>
        <p:nvSpPr>
          <p:cNvPr id="9" name="TextBox 9"/>
          <p:cNvSpPr txBox="1"/>
          <p:nvPr/>
        </p:nvSpPr>
        <p:spPr>
          <a:xfrm>
            <a:off x="238294" y="1646756"/>
            <a:ext cx="11631417" cy="8183044"/>
          </a:xfrm>
          <a:prstGeom prst="rect">
            <a:avLst/>
          </a:prstGeom>
        </p:spPr>
        <p:txBody>
          <a:bodyPr lIns="0" tIns="0" rIns="0" bIns="0" rtlCol="0" anchor="t">
            <a:spAutoFit/>
          </a:bodyPr>
          <a:lstStyle/>
          <a:p>
            <a:pPr algn="just">
              <a:lnSpc>
                <a:spcPts val="3091"/>
              </a:lnSpc>
            </a:pPr>
            <a:r>
              <a:rPr lang="en-US" sz="2207" b="1">
                <a:solidFill>
                  <a:srgbClr val="244B60"/>
                </a:solidFill>
                <a:latin typeface="Montserrat Bold"/>
                <a:ea typeface="Montserrat Bold"/>
                <a:cs typeface="Montserrat Bold"/>
                <a:sym typeface="Montserrat Bold"/>
              </a:rPr>
              <a:t>1.1.Mô tả yêu cầu bài toán </a:t>
            </a:r>
          </a:p>
          <a:p>
            <a:pPr algn="just">
              <a:lnSpc>
                <a:spcPts val="3091"/>
              </a:lnSpc>
            </a:pPr>
            <a:r>
              <a:rPr lang="en-US" sz="2207">
                <a:solidFill>
                  <a:srgbClr val="244B60"/>
                </a:solidFill>
                <a:latin typeface="Montserrat"/>
                <a:ea typeface="Montserrat"/>
                <a:cs typeface="Montserrat"/>
                <a:sym typeface="Montserrat"/>
              </a:rPr>
              <a:t>-</a:t>
            </a:r>
            <a:r>
              <a:rPr lang="en-US" sz="2207" b="1">
                <a:solidFill>
                  <a:srgbClr val="244B60"/>
                </a:solidFill>
                <a:latin typeface="Montserrat Bold"/>
                <a:ea typeface="Montserrat Bold"/>
                <a:cs typeface="Montserrat Bold"/>
                <a:sym typeface="Montserrat Bold"/>
              </a:rPr>
              <a:t>Mục tiêu: </a:t>
            </a:r>
            <a:r>
              <a:rPr lang="en-US" sz="2207">
                <a:solidFill>
                  <a:srgbClr val="244B60"/>
                </a:solidFill>
                <a:latin typeface="Montserrat"/>
                <a:ea typeface="Montserrat"/>
                <a:cs typeface="Montserrat"/>
                <a:sym typeface="Montserrat"/>
              </a:rPr>
              <a:t>Xây dựng một hệ thống đặt tour du lịch trực tuyến, giúp khách hàng dễ dàng tìm kiếm, đặt tour, thanh toán và hỗ trợ doanh nghiệp quản lý thông tin tour hiệu quả.</a:t>
            </a:r>
          </a:p>
          <a:p>
            <a:pPr algn="just">
              <a:lnSpc>
                <a:spcPts val="3091"/>
              </a:lnSpc>
            </a:pPr>
            <a:endParaRPr lang="en-US" sz="2207">
              <a:solidFill>
                <a:srgbClr val="244B60"/>
              </a:solidFill>
              <a:latin typeface="Montserrat"/>
              <a:ea typeface="Montserrat"/>
              <a:cs typeface="Montserrat"/>
              <a:sym typeface="Montserrat"/>
            </a:endParaRPr>
          </a:p>
          <a:p>
            <a:pPr algn="just">
              <a:lnSpc>
                <a:spcPts val="3091"/>
              </a:lnSpc>
            </a:pPr>
            <a:r>
              <a:rPr lang="en-US" sz="2207" b="1">
                <a:solidFill>
                  <a:srgbClr val="244B60"/>
                </a:solidFill>
                <a:latin typeface="Montserrat Bold"/>
                <a:ea typeface="Montserrat Bold"/>
                <a:cs typeface="Montserrat Bold"/>
                <a:sym typeface="Montserrat Bold"/>
              </a:rPr>
              <a:t>-Yêu cầu chính:</a:t>
            </a:r>
          </a:p>
          <a:p>
            <a:pPr algn="just">
              <a:lnSpc>
                <a:spcPts val="3091"/>
              </a:lnSpc>
            </a:pPr>
            <a:r>
              <a:rPr lang="en-US" sz="2207">
                <a:solidFill>
                  <a:srgbClr val="244B60"/>
                </a:solidFill>
                <a:latin typeface="Montserrat"/>
                <a:ea typeface="Montserrat"/>
                <a:cs typeface="Montserrat"/>
                <a:sym typeface="Montserrat"/>
              </a:rPr>
              <a:t>+Admin có thể xoá user, thêm admin và thêm sửa xoá với các tour du lịch, xem báo cáo doanh thu.</a:t>
            </a:r>
          </a:p>
          <a:p>
            <a:pPr algn="just">
              <a:lnSpc>
                <a:spcPts val="3091"/>
              </a:lnSpc>
            </a:pPr>
            <a:r>
              <a:rPr lang="en-US" sz="2207">
                <a:solidFill>
                  <a:srgbClr val="244B60"/>
                </a:solidFill>
                <a:latin typeface="Montserrat"/>
                <a:ea typeface="Montserrat"/>
                <a:cs typeface="Montserrat"/>
                <a:sym typeface="Montserrat"/>
              </a:rPr>
              <a:t>+Khách hàng có thể dùng phần mềm để đặt tour du lịch.</a:t>
            </a:r>
          </a:p>
          <a:p>
            <a:pPr algn="just">
              <a:lnSpc>
                <a:spcPts val="3091"/>
              </a:lnSpc>
            </a:pPr>
            <a:endParaRPr lang="en-US" sz="2207">
              <a:solidFill>
                <a:srgbClr val="244B60"/>
              </a:solidFill>
              <a:latin typeface="Montserrat"/>
              <a:ea typeface="Montserrat"/>
              <a:cs typeface="Montserrat"/>
              <a:sym typeface="Montserrat"/>
            </a:endParaRPr>
          </a:p>
          <a:p>
            <a:pPr algn="just">
              <a:lnSpc>
                <a:spcPts val="3091"/>
              </a:lnSpc>
            </a:pPr>
            <a:endParaRPr lang="en-US" sz="2207">
              <a:solidFill>
                <a:srgbClr val="244B60"/>
              </a:solidFill>
              <a:latin typeface="Montserrat"/>
              <a:ea typeface="Montserrat"/>
              <a:cs typeface="Montserrat"/>
              <a:sym typeface="Montserrat"/>
            </a:endParaRPr>
          </a:p>
          <a:p>
            <a:pPr algn="just">
              <a:lnSpc>
                <a:spcPts val="3091"/>
              </a:lnSpc>
            </a:pPr>
            <a:r>
              <a:rPr lang="en-US" sz="2207">
                <a:solidFill>
                  <a:srgbClr val="244B60"/>
                </a:solidFill>
                <a:latin typeface="Montserrat"/>
                <a:ea typeface="Montserrat"/>
                <a:cs typeface="Montserrat"/>
                <a:sym typeface="Montserrat"/>
              </a:rPr>
              <a:t>-</a:t>
            </a:r>
            <a:r>
              <a:rPr lang="en-US" sz="2207" b="1">
                <a:solidFill>
                  <a:srgbClr val="244B60"/>
                </a:solidFill>
                <a:latin typeface="Montserrat Bold"/>
                <a:ea typeface="Montserrat Bold"/>
                <a:cs typeface="Montserrat Bold"/>
                <a:sym typeface="Montserrat Bold"/>
              </a:rPr>
              <a:t>  Các vấn đề trong quản lý dự án truyền thống:</a:t>
            </a:r>
          </a:p>
          <a:p>
            <a:pPr algn="just">
              <a:lnSpc>
                <a:spcPts val="3091"/>
              </a:lnSpc>
            </a:pPr>
            <a:r>
              <a:rPr lang="en-US" sz="2207">
                <a:solidFill>
                  <a:srgbClr val="244B60"/>
                </a:solidFill>
                <a:latin typeface="Montserrat"/>
                <a:ea typeface="Montserrat"/>
                <a:cs typeface="Montserrat"/>
                <a:sym typeface="Montserrat"/>
              </a:rPr>
              <a:t>+Khách hàng gặp khó khăn khi tìm kiếm và so sánh thông tin về các tour du lịch.</a:t>
            </a:r>
          </a:p>
          <a:p>
            <a:pPr algn="just">
              <a:lnSpc>
                <a:spcPts val="3091"/>
              </a:lnSpc>
            </a:pPr>
            <a:r>
              <a:rPr lang="en-US" sz="2207">
                <a:solidFill>
                  <a:srgbClr val="244B60"/>
                </a:solidFill>
                <a:latin typeface="Montserrat"/>
                <a:ea typeface="Montserrat"/>
                <a:cs typeface="Montserrat"/>
                <a:sym typeface="Montserrat"/>
              </a:rPr>
              <a:t>+Quy trình đặt tour thủ công, tốn thời gian và dễ xảy ra sai sót.</a:t>
            </a:r>
          </a:p>
          <a:p>
            <a:pPr algn="just">
              <a:lnSpc>
                <a:spcPts val="3091"/>
              </a:lnSpc>
            </a:pPr>
            <a:r>
              <a:rPr lang="en-US" sz="2207">
                <a:solidFill>
                  <a:srgbClr val="244B60"/>
                </a:solidFill>
                <a:latin typeface="Montserrat"/>
                <a:ea typeface="Montserrat"/>
                <a:cs typeface="Montserrat"/>
                <a:sym typeface="Montserrat"/>
              </a:rPr>
              <a:t>+Thiếu phương thức thanh toán nhanh chóng, an toàn và tiện lợi.</a:t>
            </a:r>
          </a:p>
          <a:p>
            <a:pPr algn="just">
              <a:lnSpc>
                <a:spcPts val="3091"/>
              </a:lnSpc>
            </a:pPr>
            <a:endParaRPr lang="en-US" sz="2207">
              <a:solidFill>
                <a:srgbClr val="244B60"/>
              </a:solidFill>
              <a:latin typeface="Montserrat"/>
              <a:ea typeface="Montserrat"/>
              <a:cs typeface="Montserrat"/>
              <a:sym typeface="Montserrat"/>
            </a:endParaRPr>
          </a:p>
          <a:p>
            <a:pPr algn="just">
              <a:lnSpc>
                <a:spcPts val="3091"/>
              </a:lnSpc>
            </a:pPr>
            <a:r>
              <a:rPr lang="en-US" sz="2207">
                <a:solidFill>
                  <a:srgbClr val="244B60"/>
                </a:solidFill>
                <a:latin typeface="Montserrat"/>
                <a:ea typeface="Montserrat"/>
                <a:cs typeface="Montserrat"/>
                <a:sym typeface="Montserrat"/>
              </a:rPr>
              <a:t>- </a:t>
            </a:r>
            <a:r>
              <a:rPr lang="en-US" sz="2207" b="1">
                <a:solidFill>
                  <a:srgbClr val="244B60"/>
                </a:solidFill>
                <a:latin typeface="Montserrat Bold"/>
                <a:ea typeface="Montserrat Bold"/>
                <a:cs typeface="Montserrat Bold"/>
                <a:sym typeface="Montserrat Bold"/>
              </a:rPr>
              <a:t> Giải pháp:</a:t>
            </a:r>
            <a:r>
              <a:rPr lang="en-US" sz="2207">
                <a:solidFill>
                  <a:srgbClr val="244B60"/>
                </a:solidFill>
                <a:latin typeface="Montserrat"/>
                <a:ea typeface="Montserrat"/>
                <a:cs typeface="Montserrat"/>
                <a:sym typeface="Montserrat"/>
              </a:rPr>
              <a:t> Phát triển một website đặt tour du lịch trực tuyến, giúp khách hàng dễ dàng tìm kiếm và đặt tour, cung cấp phương thức thanh toán tiện lợi và hỗ trợ doanh nghiệp quản lý thông tin tour một cách hiệu quả.</a:t>
            </a:r>
          </a:p>
          <a:p>
            <a:pPr algn="just">
              <a:lnSpc>
                <a:spcPts val="3091"/>
              </a:lnSpc>
            </a:pPr>
            <a:endParaRPr lang="en-US" sz="2207">
              <a:solidFill>
                <a:srgbClr val="244B60"/>
              </a:solidFill>
              <a:latin typeface="Montserrat"/>
              <a:ea typeface="Montserrat"/>
              <a:cs typeface="Montserrat"/>
              <a:sym typeface="Montserrat"/>
            </a:endParaRPr>
          </a:p>
          <a:p>
            <a:pPr algn="just">
              <a:lnSpc>
                <a:spcPts val="3091"/>
              </a:lnSpc>
            </a:pPr>
            <a:endParaRPr lang="en-US" sz="2207">
              <a:solidFill>
                <a:srgbClr val="244B60"/>
              </a:solidFill>
              <a:latin typeface="Montserrat"/>
              <a:ea typeface="Montserrat"/>
              <a:cs typeface="Montserrat"/>
              <a:sym typeface="Montserrat"/>
            </a:endParaRPr>
          </a:p>
        </p:txBody>
      </p:sp>
      <p:sp>
        <p:nvSpPr>
          <p:cNvPr id="10" name="Freeform 10"/>
          <p:cNvSpPr/>
          <p:nvPr/>
        </p:nvSpPr>
        <p:spPr>
          <a:xfrm>
            <a:off x="10037638" y="4697954"/>
            <a:ext cx="1511391" cy="1467424"/>
          </a:xfrm>
          <a:custGeom>
            <a:avLst/>
            <a:gdLst/>
            <a:ahLst/>
            <a:cxnLst/>
            <a:rect l="l" t="t" r="r" b="b"/>
            <a:pathLst>
              <a:path w="1511391" h="1467424">
                <a:moveTo>
                  <a:pt x="0" y="0"/>
                </a:moveTo>
                <a:lnTo>
                  <a:pt x="1511391" y="0"/>
                </a:lnTo>
                <a:lnTo>
                  <a:pt x="1511391" y="1467424"/>
                </a:lnTo>
                <a:lnTo>
                  <a:pt x="0" y="1467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398789" y="-143621"/>
            <a:ext cx="11947819" cy="1417954"/>
          </a:xfrm>
          <a:prstGeom prst="rect">
            <a:avLst/>
          </a:prstGeom>
        </p:spPr>
        <p:txBody>
          <a:bodyPr lIns="0" tIns="0" rIns="0" bIns="0" rtlCol="0" anchor="t">
            <a:spAutoFit/>
          </a:bodyPr>
          <a:lstStyle/>
          <a:p>
            <a:pPr marL="1791975" lvl="1" indent="-895988" algn="l">
              <a:lnSpc>
                <a:spcPts val="11620"/>
              </a:lnSpc>
              <a:buAutoNum type="arabicPeriod"/>
            </a:pPr>
            <a:r>
              <a:rPr lang="en-US" sz="8300">
                <a:solidFill>
                  <a:srgbClr val="244B60"/>
                </a:solidFill>
                <a:latin typeface="Shrikhand"/>
                <a:ea typeface="Shrikhand"/>
                <a:cs typeface="Shrikhand"/>
                <a:sym typeface="Shrikhand"/>
              </a:rPr>
              <a:t>Khảo sát bài toán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484139"/>
            <a:ext cx="7569496" cy="4608347"/>
          </a:xfrm>
          <a:custGeom>
            <a:avLst/>
            <a:gdLst/>
            <a:ahLst/>
            <a:cxnLst/>
            <a:rect l="l" t="t" r="r" b="b"/>
            <a:pathLst>
              <a:path w="7569496" h="4608347">
                <a:moveTo>
                  <a:pt x="0" y="0"/>
                </a:moveTo>
                <a:lnTo>
                  <a:pt x="7569497" y="0"/>
                </a:lnTo>
                <a:lnTo>
                  <a:pt x="7569497" y="4608347"/>
                </a:lnTo>
                <a:lnTo>
                  <a:pt x="0" y="4608347"/>
                </a:lnTo>
                <a:lnTo>
                  <a:pt x="0" y="0"/>
                </a:lnTo>
                <a:close/>
              </a:path>
            </a:pathLst>
          </a:custGeom>
          <a:blipFill>
            <a:blip r:embed="rId3"/>
            <a:stretch>
              <a:fillRect/>
            </a:stretch>
          </a:blipFill>
        </p:spPr>
        <p:txBody>
          <a:bodyPr/>
          <a:lstStyle/>
          <a:p>
            <a:endParaRPr lang="en-US"/>
          </a:p>
        </p:txBody>
      </p:sp>
      <p:sp>
        <p:nvSpPr>
          <p:cNvPr id="4" name="Freeform 4"/>
          <p:cNvSpPr/>
          <p:nvPr/>
        </p:nvSpPr>
        <p:spPr>
          <a:xfrm>
            <a:off x="8049262" y="2656615"/>
            <a:ext cx="9799736" cy="7420165"/>
          </a:xfrm>
          <a:custGeom>
            <a:avLst/>
            <a:gdLst/>
            <a:ahLst/>
            <a:cxnLst/>
            <a:rect l="l" t="t" r="r" b="b"/>
            <a:pathLst>
              <a:path w="9799736" h="7420165">
                <a:moveTo>
                  <a:pt x="0" y="0"/>
                </a:moveTo>
                <a:lnTo>
                  <a:pt x="9799735" y="0"/>
                </a:lnTo>
                <a:lnTo>
                  <a:pt x="9799735" y="7420165"/>
                </a:lnTo>
                <a:lnTo>
                  <a:pt x="0" y="7420165"/>
                </a:lnTo>
                <a:lnTo>
                  <a:pt x="0" y="0"/>
                </a:lnTo>
                <a:close/>
              </a:path>
            </a:pathLst>
          </a:custGeom>
          <a:blipFill>
            <a:blip r:embed="rId4"/>
            <a:stretch>
              <a:fillRect/>
            </a:stretch>
          </a:blipFill>
        </p:spPr>
        <p:txBody>
          <a:bodyPr/>
          <a:lstStyle/>
          <a:p>
            <a:endParaRPr lang="en-US"/>
          </a:p>
        </p:txBody>
      </p:sp>
      <p:sp>
        <p:nvSpPr>
          <p:cNvPr id="5" name="Freeform 5"/>
          <p:cNvSpPr/>
          <p:nvPr/>
        </p:nvSpPr>
        <p:spPr>
          <a:xfrm>
            <a:off x="8241472" y="730194"/>
            <a:ext cx="2378298" cy="1926421"/>
          </a:xfrm>
          <a:custGeom>
            <a:avLst/>
            <a:gdLst/>
            <a:ahLst/>
            <a:cxnLst/>
            <a:rect l="l" t="t" r="r" b="b"/>
            <a:pathLst>
              <a:path w="2378298" h="1926421">
                <a:moveTo>
                  <a:pt x="0" y="0"/>
                </a:moveTo>
                <a:lnTo>
                  <a:pt x="2378298" y="0"/>
                </a:lnTo>
                <a:lnTo>
                  <a:pt x="2378298" y="1926421"/>
                </a:lnTo>
                <a:lnTo>
                  <a:pt x="0" y="192642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Xem lịch sử đặt tour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589101"/>
            <a:ext cx="7998037" cy="4905597"/>
          </a:xfrm>
          <a:custGeom>
            <a:avLst/>
            <a:gdLst/>
            <a:ahLst/>
            <a:cxnLst/>
            <a:rect l="l" t="t" r="r" b="b"/>
            <a:pathLst>
              <a:path w="7998037" h="4905597">
                <a:moveTo>
                  <a:pt x="0" y="0"/>
                </a:moveTo>
                <a:lnTo>
                  <a:pt x="7998037" y="0"/>
                </a:lnTo>
                <a:lnTo>
                  <a:pt x="7998037" y="4905597"/>
                </a:lnTo>
                <a:lnTo>
                  <a:pt x="0" y="4905597"/>
                </a:lnTo>
                <a:lnTo>
                  <a:pt x="0" y="0"/>
                </a:lnTo>
                <a:close/>
              </a:path>
            </a:pathLst>
          </a:custGeom>
          <a:blipFill>
            <a:blip r:embed="rId3"/>
            <a:stretch>
              <a:fillRect/>
            </a:stretch>
          </a:blipFill>
        </p:spPr>
        <p:txBody>
          <a:bodyPr/>
          <a:lstStyle/>
          <a:p>
            <a:endParaRPr lang="en-US"/>
          </a:p>
        </p:txBody>
      </p:sp>
      <p:sp>
        <p:nvSpPr>
          <p:cNvPr id="4" name="Freeform 4"/>
          <p:cNvSpPr/>
          <p:nvPr/>
        </p:nvSpPr>
        <p:spPr>
          <a:xfrm>
            <a:off x="8524979" y="2464747"/>
            <a:ext cx="9514469" cy="7349927"/>
          </a:xfrm>
          <a:custGeom>
            <a:avLst/>
            <a:gdLst/>
            <a:ahLst/>
            <a:cxnLst/>
            <a:rect l="l" t="t" r="r" b="b"/>
            <a:pathLst>
              <a:path w="9514469" h="7349927">
                <a:moveTo>
                  <a:pt x="0" y="0"/>
                </a:moveTo>
                <a:lnTo>
                  <a:pt x="9514469" y="0"/>
                </a:lnTo>
                <a:lnTo>
                  <a:pt x="9514469" y="7349927"/>
                </a:lnTo>
                <a:lnTo>
                  <a:pt x="0" y="7349927"/>
                </a:lnTo>
                <a:lnTo>
                  <a:pt x="0" y="0"/>
                </a:lnTo>
                <a:close/>
              </a:path>
            </a:pathLst>
          </a:custGeom>
          <a:blipFill>
            <a:blip r:embed="rId4"/>
            <a:stretch>
              <a:fillRect/>
            </a:stretch>
          </a:blipFill>
        </p:spPr>
        <p:txBody>
          <a:bodyPr/>
          <a:lstStyle/>
          <a:p>
            <a:endParaRPr lang="en-US"/>
          </a:p>
        </p:txBody>
      </p:sp>
      <p:sp>
        <p:nvSpPr>
          <p:cNvPr id="5" name="Freeform 5"/>
          <p:cNvSpPr/>
          <p:nvPr/>
        </p:nvSpPr>
        <p:spPr>
          <a:xfrm>
            <a:off x="9837083" y="407347"/>
            <a:ext cx="2049919" cy="2057400"/>
          </a:xfrm>
          <a:custGeom>
            <a:avLst/>
            <a:gdLst/>
            <a:ahLst/>
            <a:cxnLst/>
            <a:rect l="l" t="t" r="r" b="b"/>
            <a:pathLst>
              <a:path w="2049919" h="2057400">
                <a:moveTo>
                  <a:pt x="0" y="0"/>
                </a:moveTo>
                <a:lnTo>
                  <a:pt x="2049919" y="0"/>
                </a:lnTo>
                <a:lnTo>
                  <a:pt x="2049919"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Liên hệ hỗ trợ khách hàng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32907" y="6852598"/>
            <a:ext cx="21098639" cy="4776590"/>
            <a:chOff x="0" y="0"/>
            <a:chExt cx="6056732" cy="1371203"/>
          </a:xfrm>
        </p:grpSpPr>
        <p:sp>
          <p:nvSpPr>
            <p:cNvPr id="3" name="Freeform 3"/>
            <p:cNvSpPr/>
            <p:nvPr/>
          </p:nvSpPr>
          <p:spPr>
            <a:xfrm>
              <a:off x="0" y="0"/>
              <a:ext cx="6056732" cy="1371203"/>
            </a:xfrm>
            <a:custGeom>
              <a:avLst/>
              <a:gdLst/>
              <a:ahLst/>
              <a:cxnLst/>
              <a:rect l="l" t="t" r="r" b="b"/>
              <a:pathLst>
                <a:path w="6056732" h="1371203">
                  <a:moveTo>
                    <a:pt x="5504" y="0"/>
                  </a:moveTo>
                  <a:lnTo>
                    <a:pt x="6051228" y="0"/>
                  </a:lnTo>
                  <a:cubicBezTo>
                    <a:pt x="6052688" y="0"/>
                    <a:pt x="6054088" y="580"/>
                    <a:pt x="6055120" y="1612"/>
                  </a:cubicBezTo>
                  <a:cubicBezTo>
                    <a:pt x="6056152" y="2644"/>
                    <a:pt x="6056732" y="4044"/>
                    <a:pt x="6056732" y="5504"/>
                  </a:cubicBezTo>
                  <a:lnTo>
                    <a:pt x="6056732" y="1365699"/>
                  </a:lnTo>
                  <a:cubicBezTo>
                    <a:pt x="6056732" y="1368739"/>
                    <a:pt x="6054268" y="1371203"/>
                    <a:pt x="6051228" y="1371203"/>
                  </a:cubicBezTo>
                  <a:lnTo>
                    <a:pt x="5504" y="1371203"/>
                  </a:lnTo>
                  <a:cubicBezTo>
                    <a:pt x="2464" y="1371203"/>
                    <a:pt x="0" y="1368739"/>
                    <a:pt x="0" y="1365699"/>
                  </a:cubicBezTo>
                  <a:lnTo>
                    <a:pt x="0" y="5504"/>
                  </a:lnTo>
                  <a:cubicBezTo>
                    <a:pt x="0" y="2464"/>
                    <a:pt x="2464" y="0"/>
                    <a:pt x="5504" y="0"/>
                  </a:cubicBezTo>
                  <a:close/>
                </a:path>
              </a:pathLst>
            </a:custGeom>
            <a:solidFill>
              <a:srgbClr val="244B60"/>
            </a:solidFill>
          </p:spPr>
          <p:txBody>
            <a:bodyPr/>
            <a:lstStyle/>
            <a:p>
              <a:endParaRPr lang="en-US"/>
            </a:p>
          </p:txBody>
        </p:sp>
        <p:sp>
          <p:nvSpPr>
            <p:cNvPr id="4" name="TextBox 4"/>
            <p:cNvSpPr txBox="1"/>
            <p:nvPr/>
          </p:nvSpPr>
          <p:spPr>
            <a:xfrm>
              <a:off x="0" y="38100"/>
              <a:ext cx="6056732" cy="1333103"/>
            </a:xfrm>
            <a:prstGeom prst="rect">
              <a:avLst/>
            </a:prstGeom>
          </p:spPr>
          <p:txBody>
            <a:bodyPr lIns="50800" tIns="50800" rIns="50800" bIns="50800" rtlCol="0" anchor="ctr"/>
            <a:lstStyle/>
            <a:p>
              <a:pPr algn="ctr">
                <a:lnSpc>
                  <a:spcPts val="2580"/>
                </a:lnSpc>
              </a:pPr>
              <a:endParaRPr/>
            </a:p>
          </p:txBody>
        </p:sp>
      </p:grpSp>
      <p:sp>
        <p:nvSpPr>
          <p:cNvPr id="5" name="Freeform 5"/>
          <p:cNvSpPr/>
          <p:nvPr/>
        </p:nvSpPr>
        <p:spPr>
          <a:xfrm>
            <a:off x="4883988" y="1028700"/>
            <a:ext cx="8867090" cy="9508944"/>
          </a:xfrm>
          <a:custGeom>
            <a:avLst/>
            <a:gdLst/>
            <a:ahLst/>
            <a:cxnLst/>
            <a:rect l="l" t="t" r="r" b="b"/>
            <a:pathLst>
              <a:path w="8867090" h="9508944">
                <a:moveTo>
                  <a:pt x="0" y="0"/>
                </a:moveTo>
                <a:lnTo>
                  <a:pt x="8867091" y="0"/>
                </a:lnTo>
                <a:lnTo>
                  <a:pt x="8867091" y="9508944"/>
                </a:lnTo>
                <a:lnTo>
                  <a:pt x="0" y="950894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24975" y="-114300"/>
            <a:ext cx="11089918" cy="1027796"/>
          </a:xfrm>
          <a:prstGeom prst="rect">
            <a:avLst/>
          </a:prstGeom>
        </p:spPr>
        <p:txBody>
          <a:bodyPr lIns="0" tIns="0" rIns="0" bIns="0" rtlCol="0" anchor="t">
            <a:spAutoFit/>
          </a:bodyPr>
          <a:lstStyle/>
          <a:p>
            <a:pPr algn="ctr">
              <a:lnSpc>
                <a:spcPts val="8449"/>
              </a:lnSpc>
            </a:pPr>
            <a:r>
              <a:rPr lang="en-US" sz="6035">
                <a:solidFill>
                  <a:srgbClr val="244B60"/>
                </a:solidFill>
                <a:latin typeface="Shrikhand"/>
                <a:ea typeface="Shrikhand"/>
                <a:cs typeface="Shrikhand"/>
                <a:sym typeface="Shrikhand"/>
              </a:rPr>
              <a:t>Biểu đồ lớp chi tiết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291" y="-344959"/>
            <a:ext cx="5084915" cy="11410751"/>
            <a:chOff x="0" y="0"/>
            <a:chExt cx="1459714" cy="3275655"/>
          </a:xfrm>
        </p:grpSpPr>
        <p:sp>
          <p:nvSpPr>
            <p:cNvPr id="3" name="Freeform 3"/>
            <p:cNvSpPr/>
            <p:nvPr/>
          </p:nvSpPr>
          <p:spPr>
            <a:xfrm>
              <a:off x="0" y="0"/>
              <a:ext cx="1459714" cy="3275655"/>
            </a:xfrm>
            <a:custGeom>
              <a:avLst/>
              <a:gdLst/>
              <a:ahLst/>
              <a:cxnLst/>
              <a:rect l="l" t="t" r="r" b="b"/>
              <a:pathLst>
                <a:path w="1459714" h="3275655">
                  <a:moveTo>
                    <a:pt x="0" y="0"/>
                  </a:moveTo>
                  <a:lnTo>
                    <a:pt x="1459714" y="0"/>
                  </a:lnTo>
                  <a:lnTo>
                    <a:pt x="1459714" y="3275655"/>
                  </a:lnTo>
                  <a:lnTo>
                    <a:pt x="0" y="3275655"/>
                  </a:lnTo>
                  <a:close/>
                </a:path>
              </a:pathLst>
            </a:custGeom>
            <a:solidFill>
              <a:srgbClr val="244B60"/>
            </a:solidFill>
          </p:spPr>
          <p:txBody>
            <a:bodyPr/>
            <a:lstStyle/>
            <a:p>
              <a:endParaRPr lang="en-US"/>
            </a:p>
          </p:txBody>
        </p:sp>
        <p:sp>
          <p:nvSpPr>
            <p:cNvPr id="4" name="TextBox 4"/>
            <p:cNvSpPr txBox="1"/>
            <p:nvPr/>
          </p:nvSpPr>
          <p:spPr>
            <a:xfrm>
              <a:off x="0" y="38100"/>
              <a:ext cx="1459714" cy="3237555"/>
            </a:xfrm>
            <a:prstGeom prst="rect">
              <a:avLst/>
            </a:prstGeom>
          </p:spPr>
          <p:txBody>
            <a:bodyPr lIns="50800" tIns="50800" rIns="50800" bIns="50800" rtlCol="0" anchor="ctr"/>
            <a:lstStyle/>
            <a:p>
              <a:pPr algn="ctr">
                <a:lnSpc>
                  <a:spcPts val="2580"/>
                </a:lnSpc>
              </a:pPr>
              <a:endParaRPr/>
            </a:p>
          </p:txBody>
        </p:sp>
      </p:grpSp>
      <p:grpSp>
        <p:nvGrpSpPr>
          <p:cNvPr id="5" name="Group 5"/>
          <p:cNvGrpSpPr/>
          <p:nvPr/>
        </p:nvGrpSpPr>
        <p:grpSpPr>
          <a:xfrm>
            <a:off x="-1972684" y="5027106"/>
            <a:ext cx="5084915" cy="11410751"/>
            <a:chOff x="0" y="0"/>
            <a:chExt cx="1459714" cy="3275655"/>
          </a:xfrm>
        </p:grpSpPr>
        <p:sp>
          <p:nvSpPr>
            <p:cNvPr id="6" name="Freeform 6"/>
            <p:cNvSpPr/>
            <p:nvPr/>
          </p:nvSpPr>
          <p:spPr>
            <a:xfrm>
              <a:off x="0" y="0"/>
              <a:ext cx="1459714" cy="3275655"/>
            </a:xfrm>
            <a:custGeom>
              <a:avLst/>
              <a:gdLst/>
              <a:ahLst/>
              <a:cxnLst/>
              <a:rect l="l" t="t" r="r" b="b"/>
              <a:pathLst>
                <a:path w="1459714" h="3275655">
                  <a:moveTo>
                    <a:pt x="0" y="0"/>
                  </a:moveTo>
                  <a:lnTo>
                    <a:pt x="1459714" y="0"/>
                  </a:lnTo>
                  <a:lnTo>
                    <a:pt x="1459714" y="3275655"/>
                  </a:lnTo>
                  <a:lnTo>
                    <a:pt x="0" y="3275655"/>
                  </a:lnTo>
                  <a:close/>
                </a:path>
              </a:pathLst>
            </a:custGeom>
            <a:solidFill>
              <a:srgbClr val="D6E1E1"/>
            </a:solidFill>
          </p:spPr>
          <p:txBody>
            <a:bodyPr/>
            <a:lstStyle/>
            <a:p>
              <a:endParaRPr lang="en-US"/>
            </a:p>
          </p:txBody>
        </p:sp>
        <p:sp>
          <p:nvSpPr>
            <p:cNvPr id="7" name="TextBox 7"/>
            <p:cNvSpPr txBox="1"/>
            <p:nvPr/>
          </p:nvSpPr>
          <p:spPr>
            <a:xfrm>
              <a:off x="0" y="38100"/>
              <a:ext cx="1459714" cy="3237555"/>
            </a:xfrm>
            <a:prstGeom prst="rect">
              <a:avLst/>
            </a:prstGeom>
          </p:spPr>
          <p:txBody>
            <a:bodyPr lIns="50800" tIns="50800" rIns="50800" bIns="50800" rtlCol="0" anchor="ctr"/>
            <a:lstStyle/>
            <a:p>
              <a:pPr algn="ctr">
                <a:lnSpc>
                  <a:spcPts val="2580"/>
                </a:lnSpc>
              </a:pPr>
              <a:endParaRPr/>
            </a:p>
          </p:txBody>
        </p:sp>
      </p:grpSp>
      <p:grpSp>
        <p:nvGrpSpPr>
          <p:cNvPr id="8" name="Group 8"/>
          <p:cNvGrpSpPr/>
          <p:nvPr/>
        </p:nvGrpSpPr>
        <p:grpSpPr>
          <a:xfrm>
            <a:off x="9482918" y="6618535"/>
            <a:ext cx="10128276" cy="2014236"/>
            <a:chOff x="0" y="0"/>
            <a:chExt cx="2907498" cy="578222"/>
          </a:xfrm>
        </p:grpSpPr>
        <p:sp>
          <p:nvSpPr>
            <p:cNvPr id="9" name="Freeform 9"/>
            <p:cNvSpPr/>
            <p:nvPr/>
          </p:nvSpPr>
          <p:spPr>
            <a:xfrm>
              <a:off x="0" y="0"/>
              <a:ext cx="2907498" cy="578222"/>
            </a:xfrm>
            <a:custGeom>
              <a:avLst/>
              <a:gdLst/>
              <a:ahLst/>
              <a:cxnLst/>
              <a:rect l="l" t="t" r="r" b="b"/>
              <a:pathLst>
                <a:path w="2907498" h="578222">
                  <a:moveTo>
                    <a:pt x="0" y="0"/>
                  </a:moveTo>
                  <a:lnTo>
                    <a:pt x="2907498" y="0"/>
                  </a:lnTo>
                  <a:lnTo>
                    <a:pt x="2907498" y="578222"/>
                  </a:lnTo>
                  <a:lnTo>
                    <a:pt x="0" y="578222"/>
                  </a:lnTo>
                  <a:close/>
                </a:path>
              </a:pathLst>
            </a:custGeom>
            <a:solidFill>
              <a:srgbClr val="D6E1E1"/>
            </a:solidFill>
          </p:spPr>
          <p:txBody>
            <a:bodyPr/>
            <a:lstStyle/>
            <a:p>
              <a:endParaRPr lang="en-US"/>
            </a:p>
          </p:txBody>
        </p:sp>
        <p:sp>
          <p:nvSpPr>
            <p:cNvPr id="10" name="TextBox 10"/>
            <p:cNvSpPr txBox="1"/>
            <p:nvPr/>
          </p:nvSpPr>
          <p:spPr>
            <a:xfrm>
              <a:off x="0" y="38100"/>
              <a:ext cx="2907498" cy="540122"/>
            </a:xfrm>
            <a:prstGeom prst="rect">
              <a:avLst/>
            </a:prstGeom>
          </p:spPr>
          <p:txBody>
            <a:bodyPr lIns="50800" tIns="50800" rIns="50800" bIns="50800" rtlCol="0" anchor="ctr"/>
            <a:lstStyle/>
            <a:p>
              <a:pPr algn="ctr">
                <a:lnSpc>
                  <a:spcPts val="2580"/>
                </a:lnSpc>
              </a:pPr>
              <a:endParaRPr/>
            </a:p>
          </p:txBody>
        </p:sp>
      </p:grpSp>
      <p:pic>
        <p:nvPicPr>
          <p:cNvPr id="11" name="Picture 11"/>
          <p:cNvPicPr>
            <a:picLocks noChangeAspect="1"/>
          </p:cNvPicPr>
          <p:nvPr/>
        </p:nvPicPr>
        <p:blipFill>
          <a:blip r:embed="rId2"/>
          <a:srcRect/>
          <a:stretch>
            <a:fillRect/>
          </a:stretch>
        </p:blipFill>
        <p:spPr>
          <a:xfrm>
            <a:off x="4856625" y="2057400"/>
            <a:ext cx="9513988" cy="8229600"/>
          </a:xfrm>
          <a:prstGeom prst="rect">
            <a:avLst/>
          </a:prstGeom>
        </p:spPr>
      </p:pic>
      <p:sp>
        <p:nvSpPr>
          <p:cNvPr id="12" name="TextBox 12"/>
          <p:cNvSpPr txBox="1"/>
          <p:nvPr/>
        </p:nvSpPr>
        <p:spPr>
          <a:xfrm>
            <a:off x="5471244" y="589351"/>
            <a:ext cx="11788056" cy="1271219"/>
          </a:xfrm>
          <a:prstGeom prst="rect">
            <a:avLst/>
          </a:prstGeom>
        </p:spPr>
        <p:txBody>
          <a:bodyPr lIns="0" tIns="0" rIns="0" bIns="0" rtlCol="0" anchor="t">
            <a:spAutoFit/>
          </a:bodyPr>
          <a:lstStyle/>
          <a:p>
            <a:pPr marL="0" lvl="0" indent="0" algn="l">
              <a:lnSpc>
                <a:spcPts val="10246"/>
              </a:lnSpc>
              <a:spcBef>
                <a:spcPct val="0"/>
              </a:spcBef>
            </a:pPr>
            <a:r>
              <a:rPr lang="en-US" sz="8004">
                <a:solidFill>
                  <a:srgbClr val="244B60"/>
                </a:solidFill>
                <a:latin typeface="Shrikhand"/>
                <a:ea typeface="Shrikhand"/>
                <a:cs typeface="Shrikhand"/>
                <a:sym typeface="Shrikhand"/>
              </a:rPr>
              <a:t>3. Demo chương trình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08523" y="1028700"/>
            <a:ext cx="8270955"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41291" y="1509415"/>
            <a:ext cx="4894881" cy="1366852"/>
            <a:chOff x="0" y="0"/>
            <a:chExt cx="1405161" cy="392379"/>
          </a:xfrm>
        </p:grpSpPr>
        <p:sp>
          <p:nvSpPr>
            <p:cNvPr id="3" name="Freeform 3"/>
            <p:cNvSpPr/>
            <p:nvPr/>
          </p:nvSpPr>
          <p:spPr>
            <a:xfrm>
              <a:off x="0" y="0"/>
              <a:ext cx="1405161" cy="392379"/>
            </a:xfrm>
            <a:custGeom>
              <a:avLst/>
              <a:gdLst/>
              <a:ahLst/>
              <a:cxnLst/>
              <a:rect l="l" t="t" r="r" b="b"/>
              <a:pathLst>
                <a:path w="1405161" h="392379">
                  <a:moveTo>
                    <a:pt x="23725" y="0"/>
                  </a:moveTo>
                  <a:lnTo>
                    <a:pt x="1381436" y="0"/>
                  </a:lnTo>
                  <a:cubicBezTo>
                    <a:pt x="1394539" y="0"/>
                    <a:pt x="1405161" y="10622"/>
                    <a:pt x="1405161" y="23725"/>
                  </a:cubicBezTo>
                  <a:lnTo>
                    <a:pt x="1405161" y="368654"/>
                  </a:lnTo>
                  <a:cubicBezTo>
                    <a:pt x="1405161" y="381757"/>
                    <a:pt x="1394539" y="392379"/>
                    <a:pt x="1381436" y="392379"/>
                  </a:cubicBezTo>
                  <a:lnTo>
                    <a:pt x="23725" y="392379"/>
                  </a:lnTo>
                  <a:cubicBezTo>
                    <a:pt x="10622" y="392379"/>
                    <a:pt x="0" y="381757"/>
                    <a:pt x="0" y="368654"/>
                  </a:cubicBezTo>
                  <a:lnTo>
                    <a:pt x="0" y="23725"/>
                  </a:lnTo>
                  <a:cubicBezTo>
                    <a:pt x="0" y="10622"/>
                    <a:pt x="10622" y="0"/>
                    <a:pt x="23725" y="0"/>
                  </a:cubicBezTo>
                  <a:close/>
                </a:path>
              </a:pathLst>
            </a:custGeom>
            <a:solidFill>
              <a:srgbClr val="D6E1E1"/>
            </a:solidFill>
          </p:spPr>
          <p:txBody>
            <a:bodyPr/>
            <a:lstStyle/>
            <a:p>
              <a:endParaRPr lang="en-US"/>
            </a:p>
          </p:txBody>
        </p:sp>
        <p:sp>
          <p:nvSpPr>
            <p:cNvPr id="4" name="TextBox 4"/>
            <p:cNvSpPr txBox="1"/>
            <p:nvPr/>
          </p:nvSpPr>
          <p:spPr>
            <a:xfrm>
              <a:off x="0" y="38100"/>
              <a:ext cx="1405161" cy="354279"/>
            </a:xfrm>
            <a:prstGeom prst="rect">
              <a:avLst/>
            </a:prstGeom>
          </p:spPr>
          <p:txBody>
            <a:bodyPr lIns="50800" tIns="50800" rIns="50800" bIns="50800" rtlCol="0" anchor="ctr"/>
            <a:lstStyle/>
            <a:p>
              <a:pPr algn="ctr">
                <a:lnSpc>
                  <a:spcPts val="2580"/>
                </a:lnSpc>
              </a:pPr>
              <a:endParaRPr/>
            </a:p>
          </p:txBody>
        </p:sp>
      </p:grpSp>
      <p:grpSp>
        <p:nvGrpSpPr>
          <p:cNvPr id="5" name="Group 5"/>
          <p:cNvGrpSpPr/>
          <p:nvPr/>
        </p:nvGrpSpPr>
        <p:grpSpPr>
          <a:xfrm>
            <a:off x="11608131" y="1435975"/>
            <a:ext cx="5270260" cy="1355888"/>
            <a:chOff x="0" y="0"/>
            <a:chExt cx="1512920" cy="389231"/>
          </a:xfrm>
        </p:grpSpPr>
        <p:sp>
          <p:nvSpPr>
            <p:cNvPr id="6" name="Freeform 6"/>
            <p:cNvSpPr/>
            <p:nvPr/>
          </p:nvSpPr>
          <p:spPr>
            <a:xfrm>
              <a:off x="0" y="0"/>
              <a:ext cx="1512920" cy="389231"/>
            </a:xfrm>
            <a:custGeom>
              <a:avLst/>
              <a:gdLst/>
              <a:ahLst/>
              <a:cxnLst/>
              <a:rect l="l" t="t" r="r" b="b"/>
              <a:pathLst>
                <a:path w="1512920" h="389231">
                  <a:moveTo>
                    <a:pt x="22035" y="0"/>
                  </a:moveTo>
                  <a:lnTo>
                    <a:pt x="1490885" y="0"/>
                  </a:lnTo>
                  <a:cubicBezTo>
                    <a:pt x="1496729" y="0"/>
                    <a:pt x="1502334" y="2322"/>
                    <a:pt x="1506466" y="6454"/>
                  </a:cubicBezTo>
                  <a:cubicBezTo>
                    <a:pt x="1510599" y="10586"/>
                    <a:pt x="1512920" y="16191"/>
                    <a:pt x="1512920" y="22035"/>
                  </a:cubicBezTo>
                  <a:lnTo>
                    <a:pt x="1512920" y="367197"/>
                  </a:lnTo>
                  <a:cubicBezTo>
                    <a:pt x="1512920" y="373041"/>
                    <a:pt x="1510599" y="378645"/>
                    <a:pt x="1506466" y="382778"/>
                  </a:cubicBezTo>
                  <a:cubicBezTo>
                    <a:pt x="1502334" y="386910"/>
                    <a:pt x="1496729" y="389231"/>
                    <a:pt x="1490885" y="389231"/>
                  </a:cubicBezTo>
                  <a:lnTo>
                    <a:pt x="22035" y="389231"/>
                  </a:lnTo>
                  <a:cubicBezTo>
                    <a:pt x="16191" y="389231"/>
                    <a:pt x="10586" y="386910"/>
                    <a:pt x="6454" y="382778"/>
                  </a:cubicBezTo>
                  <a:cubicBezTo>
                    <a:pt x="2322" y="378645"/>
                    <a:pt x="0" y="373041"/>
                    <a:pt x="0" y="367197"/>
                  </a:cubicBezTo>
                  <a:lnTo>
                    <a:pt x="0" y="22035"/>
                  </a:lnTo>
                  <a:cubicBezTo>
                    <a:pt x="0" y="16191"/>
                    <a:pt x="2322" y="10586"/>
                    <a:pt x="6454" y="6454"/>
                  </a:cubicBezTo>
                  <a:cubicBezTo>
                    <a:pt x="10586" y="2322"/>
                    <a:pt x="16191" y="0"/>
                    <a:pt x="22035" y="0"/>
                  </a:cubicBezTo>
                  <a:close/>
                </a:path>
              </a:pathLst>
            </a:custGeom>
            <a:solidFill>
              <a:srgbClr val="D6E1E1"/>
            </a:solidFill>
          </p:spPr>
          <p:txBody>
            <a:bodyPr/>
            <a:lstStyle/>
            <a:p>
              <a:endParaRPr lang="en-US"/>
            </a:p>
          </p:txBody>
        </p:sp>
        <p:sp>
          <p:nvSpPr>
            <p:cNvPr id="7" name="TextBox 7"/>
            <p:cNvSpPr txBox="1"/>
            <p:nvPr/>
          </p:nvSpPr>
          <p:spPr>
            <a:xfrm>
              <a:off x="0" y="38100"/>
              <a:ext cx="1512920" cy="351131"/>
            </a:xfrm>
            <a:prstGeom prst="rect">
              <a:avLst/>
            </a:prstGeom>
          </p:spPr>
          <p:txBody>
            <a:bodyPr lIns="50800" tIns="50800" rIns="50800" bIns="50800" rtlCol="0" anchor="ctr"/>
            <a:lstStyle/>
            <a:p>
              <a:pPr algn="ctr">
                <a:lnSpc>
                  <a:spcPts val="2580"/>
                </a:lnSpc>
              </a:pPr>
              <a:endParaRPr/>
            </a:p>
          </p:txBody>
        </p:sp>
      </p:grpSp>
      <p:grpSp>
        <p:nvGrpSpPr>
          <p:cNvPr id="8" name="Group 8"/>
          <p:cNvGrpSpPr/>
          <p:nvPr/>
        </p:nvGrpSpPr>
        <p:grpSpPr>
          <a:xfrm>
            <a:off x="-944385" y="7732687"/>
            <a:ext cx="20176771" cy="6045839"/>
            <a:chOff x="0" y="0"/>
            <a:chExt cx="5645293" cy="1691576"/>
          </a:xfrm>
        </p:grpSpPr>
        <p:sp>
          <p:nvSpPr>
            <p:cNvPr id="9" name="Freeform 9"/>
            <p:cNvSpPr/>
            <p:nvPr/>
          </p:nvSpPr>
          <p:spPr>
            <a:xfrm>
              <a:off x="0" y="0"/>
              <a:ext cx="5645293" cy="1691576"/>
            </a:xfrm>
            <a:custGeom>
              <a:avLst/>
              <a:gdLst/>
              <a:ahLst/>
              <a:cxnLst/>
              <a:rect l="l" t="t" r="r" b="b"/>
              <a:pathLst>
                <a:path w="5645293" h="1691576">
                  <a:moveTo>
                    <a:pt x="0" y="0"/>
                  </a:moveTo>
                  <a:lnTo>
                    <a:pt x="5645293" y="0"/>
                  </a:lnTo>
                  <a:lnTo>
                    <a:pt x="5645293" y="1691576"/>
                  </a:lnTo>
                  <a:lnTo>
                    <a:pt x="0" y="1691576"/>
                  </a:lnTo>
                  <a:close/>
                </a:path>
              </a:pathLst>
            </a:custGeom>
            <a:blipFill>
              <a:blip r:embed="rId2"/>
              <a:stretch>
                <a:fillRect l="-3767" t="-100851" r="-3225"/>
              </a:stretch>
            </a:blipFill>
            <a:ln cap="sq">
              <a:noFill/>
              <a:prstDash val="solid"/>
              <a:miter/>
            </a:ln>
          </p:spPr>
          <p:txBody>
            <a:bodyPr/>
            <a:lstStyle/>
            <a:p>
              <a:endParaRPr lang="en-US"/>
            </a:p>
          </p:txBody>
        </p:sp>
      </p:grpSp>
      <p:sp>
        <p:nvSpPr>
          <p:cNvPr id="10" name="Freeform 10"/>
          <p:cNvSpPr/>
          <p:nvPr/>
        </p:nvSpPr>
        <p:spPr>
          <a:xfrm flipH="1">
            <a:off x="0" y="2436958"/>
            <a:ext cx="2383249" cy="3901152"/>
          </a:xfrm>
          <a:custGeom>
            <a:avLst/>
            <a:gdLst/>
            <a:ahLst/>
            <a:cxnLst/>
            <a:rect l="l" t="t" r="r" b="b"/>
            <a:pathLst>
              <a:path w="2383249" h="3901152">
                <a:moveTo>
                  <a:pt x="2383249" y="0"/>
                </a:moveTo>
                <a:lnTo>
                  <a:pt x="0" y="0"/>
                </a:lnTo>
                <a:lnTo>
                  <a:pt x="0" y="3901152"/>
                </a:lnTo>
                <a:lnTo>
                  <a:pt x="2383249" y="3901152"/>
                </a:lnTo>
                <a:lnTo>
                  <a:pt x="238324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1" name="Picture 11"/>
          <p:cNvPicPr>
            <a:picLocks noChangeAspect="1"/>
          </p:cNvPicPr>
          <p:nvPr/>
        </p:nvPicPr>
        <p:blipFill>
          <a:blip r:embed="rId5"/>
          <a:srcRect/>
          <a:stretch>
            <a:fillRect/>
          </a:stretch>
        </p:blipFill>
        <p:spPr>
          <a:xfrm>
            <a:off x="9132400" y="2192841"/>
            <a:ext cx="2821421" cy="3358834"/>
          </a:xfrm>
          <a:prstGeom prst="rect">
            <a:avLst/>
          </a:prstGeom>
        </p:spPr>
      </p:pic>
      <p:sp>
        <p:nvSpPr>
          <p:cNvPr id="12" name="TextBox 12"/>
          <p:cNvSpPr txBox="1"/>
          <p:nvPr/>
        </p:nvSpPr>
        <p:spPr>
          <a:xfrm>
            <a:off x="0" y="-161925"/>
            <a:ext cx="15911745" cy="1417954"/>
          </a:xfrm>
          <a:prstGeom prst="rect">
            <a:avLst/>
          </a:prstGeom>
        </p:spPr>
        <p:txBody>
          <a:bodyPr lIns="0" tIns="0" rIns="0" bIns="0" rtlCol="0" anchor="t">
            <a:spAutoFit/>
          </a:bodyPr>
          <a:lstStyle/>
          <a:p>
            <a:pPr algn="ctr">
              <a:lnSpc>
                <a:spcPts val="11620"/>
              </a:lnSpc>
            </a:pPr>
            <a:r>
              <a:rPr lang="en-US" sz="8300">
                <a:solidFill>
                  <a:srgbClr val="244B60"/>
                </a:solidFill>
                <a:latin typeface="Shrikhand"/>
                <a:ea typeface="Shrikhand"/>
                <a:cs typeface="Shrikhand"/>
                <a:sym typeface="Shrikhand"/>
              </a:rPr>
              <a:t>2.Phân tích thiết kế hệ thống</a:t>
            </a:r>
          </a:p>
        </p:txBody>
      </p:sp>
      <p:sp>
        <p:nvSpPr>
          <p:cNvPr id="13" name="TextBox 13"/>
          <p:cNvSpPr txBox="1"/>
          <p:nvPr/>
        </p:nvSpPr>
        <p:spPr>
          <a:xfrm>
            <a:off x="1954434" y="3442554"/>
            <a:ext cx="6853652" cy="4365625"/>
          </a:xfrm>
          <a:prstGeom prst="rect">
            <a:avLst/>
          </a:prstGeom>
        </p:spPr>
        <p:txBody>
          <a:bodyPr lIns="0" tIns="0" rIns="0" bIns="0" rtlCol="0" anchor="t">
            <a:spAutoFit/>
          </a:bodyPr>
          <a:lstStyle/>
          <a:p>
            <a:pPr algn="l">
              <a:lnSpc>
                <a:spcPts val="3499"/>
              </a:lnSpc>
            </a:pPr>
            <a:r>
              <a:rPr lang="en-US" sz="2499">
                <a:solidFill>
                  <a:srgbClr val="244B60"/>
                </a:solidFill>
                <a:latin typeface="Shrikhand"/>
                <a:ea typeface="Shrikhand"/>
                <a:cs typeface="Shrikhand"/>
                <a:sym typeface="Shrikhand"/>
              </a:rPr>
              <a:t>Đăng nhập</a:t>
            </a:r>
          </a:p>
          <a:p>
            <a:pPr algn="l">
              <a:lnSpc>
                <a:spcPts val="3499"/>
              </a:lnSpc>
            </a:pPr>
            <a:r>
              <a:rPr lang="en-US" sz="2499">
                <a:solidFill>
                  <a:srgbClr val="244B60"/>
                </a:solidFill>
                <a:latin typeface="Shrikhand"/>
                <a:ea typeface="Shrikhand"/>
                <a:cs typeface="Shrikhand"/>
                <a:sym typeface="Shrikhand"/>
              </a:rPr>
              <a:t>Đăng xuất</a:t>
            </a:r>
          </a:p>
          <a:p>
            <a:pPr algn="l">
              <a:lnSpc>
                <a:spcPts val="3499"/>
              </a:lnSpc>
            </a:pPr>
            <a:r>
              <a:rPr lang="en-US" sz="2499">
                <a:solidFill>
                  <a:srgbClr val="244B60"/>
                </a:solidFill>
                <a:latin typeface="Shrikhand"/>
                <a:ea typeface="Shrikhand"/>
                <a:cs typeface="Shrikhand"/>
                <a:sym typeface="Shrikhand"/>
              </a:rPr>
              <a:t>Quản lý tour</a:t>
            </a:r>
          </a:p>
          <a:p>
            <a:pPr algn="l">
              <a:lnSpc>
                <a:spcPts val="3499"/>
              </a:lnSpc>
            </a:pPr>
            <a:r>
              <a:rPr lang="en-US" sz="2499">
                <a:solidFill>
                  <a:srgbClr val="244B60"/>
                </a:solidFill>
                <a:latin typeface="Shrikhand"/>
                <a:ea typeface="Shrikhand"/>
                <a:cs typeface="Shrikhand"/>
                <a:sym typeface="Shrikhand"/>
              </a:rPr>
              <a:t>Quản lý đặt tour</a:t>
            </a:r>
          </a:p>
          <a:p>
            <a:pPr algn="l">
              <a:lnSpc>
                <a:spcPts val="3499"/>
              </a:lnSpc>
            </a:pPr>
            <a:r>
              <a:rPr lang="en-US" sz="2499">
                <a:solidFill>
                  <a:srgbClr val="244B60"/>
                </a:solidFill>
                <a:latin typeface="Shrikhand"/>
                <a:ea typeface="Shrikhand"/>
                <a:cs typeface="Shrikhand"/>
                <a:sym typeface="Shrikhand"/>
              </a:rPr>
              <a:t>Quản lý người dùng</a:t>
            </a:r>
          </a:p>
          <a:p>
            <a:pPr algn="l">
              <a:lnSpc>
                <a:spcPts val="3499"/>
              </a:lnSpc>
            </a:pPr>
            <a:r>
              <a:rPr lang="en-US" sz="2499">
                <a:solidFill>
                  <a:srgbClr val="244B60"/>
                </a:solidFill>
                <a:latin typeface="Shrikhand"/>
                <a:ea typeface="Shrikhand"/>
                <a:cs typeface="Shrikhand"/>
                <a:sym typeface="Shrikhand"/>
              </a:rPr>
              <a:t>Xử lý yêu cầu hỗ trợ khách hàng</a:t>
            </a:r>
          </a:p>
          <a:p>
            <a:pPr algn="l">
              <a:lnSpc>
                <a:spcPts val="3499"/>
              </a:lnSpc>
            </a:pPr>
            <a:r>
              <a:rPr lang="en-US" sz="2499">
                <a:solidFill>
                  <a:srgbClr val="244B60"/>
                </a:solidFill>
                <a:latin typeface="Shrikhand"/>
                <a:ea typeface="Shrikhand"/>
                <a:cs typeface="Shrikhand"/>
                <a:sym typeface="Shrikhand"/>
              </a:rPr>
              <a:t>Xem báo cáo doanh thu</a:t>
            </a:r>
          </a:p>
          <a:p>
            <a:pPr algn="l">
              <a:lnSpc>
                <a:spcPts val="3499"/>
              </a:lnSpc>
            </a:pPr>
            <a:r>
              <a:rPr lang="en-US" sz="2499">
                <a:solidFill>
                  <a:srgbClr val="244B60"/>
                </a:solidFill>
                <a:latin typeface="Shrikhand"/>
                <a:ea typeface="Shrikhand"/>
                <a:cs typeface="Shrikhand"/>
                <a:sym typeface="Shrikhand"/>
              </a:rPr>
              <a:t>Tìm kiếm tour</a:t>
            </a:r>
          </a:p>
          <a:p>
            <a:pPr algn="l">
              <a:lnSpc>
                <a:spcPts val="3499"/>
              </a:lnSpc>
            </a:pPr>
            <a:r>
              <a:rPr lang="en-US" sz="2499">
                <a:solidFill>
                  <a:srgbClr val="244B60"/>
                </a:solidFill>
                <a:latin typeface="Shrikhand"/>
                <a:ea typeface="Shrikhand"/>
                <a:cs typeface="Shrikhand"/>
                <a:sym typeface="Shrikhand"/>
              </a:rPr>
              <a:t>Xem chi tiết tour</a:t>
            </a:r>
          </a:p>
          <a:p>
            <a:pPr algn="just">
              <a:lnSpc>
                <a:spcPts val="3499"/>
              </a:lnSpc>
            </a:pPr>
            <a:r>
              <a:rPr lang="en-US" sz="2499">
                <a:solidFill>
                  <a:srgbClr val="244B60"/>
                </a:solidFill>
                <a:latin typeface="Shrikhand"/>
                <a:ea typeface="Shrikhand"/>
                <a:cs typeface="Shrikhand"/>
                <a:sym typeface="Shrikhand"/>
              </a:rPr>
              <a:t>Xem danh sách tour</a:t>
            </a:r>
          </a:p>
        </p:txBody>
      </p:sp>
      <p:sp>
        <p:nvSpPr>
          <p:cNvPr id="14" name="TextBox 14"/>
          <p:cNvSpPr txBox="1"/>
          <p:nvPr/>
        </p:nvSpPr>
        <p:spPr>
          <a:xfrm>
            <a:off x="1775916" y="1505708"/>
            <a:ext cx="4466931" cy="1160981"/>
          </a:xfrm>
          <a:prstGeom prst="rect">
            <a:avLst/>
          </a:prstGeom>
        </p:spPr>
        <p:txBody>
          <a:bodyPr lIns="0" tIns="0" rIns="0" bIns="0" rtlCol="0" anchor="t">
            <a:spAutoFit/>
          </a:bodyPr>
          <a:lstStyle/>
          <a:p>
            <a:pPr algn="ctr">
              <a:lnSpc>
                <a:spcPts val="9505"/>
              </a:lnSpc>
            </a:pPr>
            <a:r>
              <a:rPr lang="en-US" sz="6789">
                <a:solidFill>
                  <a:srgbClr val="244B60"/>
                </a:solidFill>
                <a:latin typeface="Shrikhand"/>
                <a:ea typeface="Shrikhand"/>
                <a:cs typeface="Shrikhand"/>
                <a:sym typeface="Shrikhand"/>
              </a:rPr>
              <a:t>Admin</a:t>
            </a:r>
          </a:p>
        </p:txBody>
      </p:sp>
      <p:sp>
        <p:nvSpPr>
          <p:cNvPr id="15" name="TextBox 15"/>
          <p:cNvSpPr txBox="1"/>
          <p:nvPr/>
        </p:nvSpPr>
        <p:spPr>
          <a:xfrm>
            <a:off x="12278135" y="3125239"/>
            <a:ext cx="7267220" cy="5241925"/>
          </a:xfrm>
          <a:prstGeom prst="rect">
            <a:avLst/>
          </a:prstGeom>
        </p:spPr>
        <p:txBody>
          <a:bodyPr lIns="0" tIns="0" rIns="0" bIns="0" rtlCol="0" anchor="t">
            <a:spAutoFit/>
          </a:bodyPr>
          <a:lstStyle/>
          <a:p>
            <a:pPr algn="l">
              <a:lnSpc>
                <a:spcPts val="3499"/>
              </a:lnSpc>
            </a:pPr>
            <a:r>
              <a:rPr lang="en-US" sz="2499">
                <a:solidFill>
                  <a:srgbClr val="244B60"/>
                </a:solidFill>
                <a:latin typeface="Shrikhand"/>
                <a:ea typeface="Shrikhand"/>
                <a:cs typeface="Shrikhand"/>
                <a:sym typeface="Shrikhand"/>
              </a:rPr>
              <a:t>Đăng nhập</a:t>
            </a:r>
          </a:p>
          <a:p>
            <a:pPr algn="l">
              <a:lnSpc>
                <a:spcPts val="3499"/>
              </a:lnSpc>
            </a:pPr>
            <a:r>
              <a:rPr lang="en-US" sz="2499">
                <a:solidFill>
                  <a:srgbClr val="244B60"/>
                </a:solidFill>
                <a:latin typeface="Shrikhand"/>
                <a:ea typeface="Shrikhand"/>
                <a:cs typeface="Shrikhand"/>
                <a:sym typeface="Shrikhand"/>
              </a:rPr>
              <a:t>Đăng xuất</a:t>
            </a:r>
          </a:p>
          <a:p>
            <a:pPr algn="l">
              <a:lnSpc>
                <a:spcPts val="3499"/>
              </a:lnSpc>
            </a:pPr>
            <a:r>
              <a:rPr lang="en-US" sz="2499">
                <a:solidFill>
                  <a:srgbClr val="244B60"/>
                </a:solidFill>
                <a:latin typeface="Shrikhand"/>
                <a:ea typeface="Shrikhand"/>
                <a:cs typeface="Shrikhand"/>
                <a:sym typeface="Shrikhand"/>
              </a:rPr>
              <a:t>Quản lý thông tin cá nhân</a:t>
            </a:r>
          </a:p>
          <a:p>
            <a:pPr algn="l">
              <a:lnSpc>
                <a:spcPts val="3499"/>
              </a:lnSpc>
            </a:pPr>
            <a:r>
              <a:rPr lang="en-US" sz="2499">
                <a:solidFill>
                  <a:srgbClr val="244B60"/>
                </a:solidFill>
                <a:latin typeface="Shrikhand"/>
                <a:ea typeface="Shrikhand"/>
                <a:cs typeface="Shrikhand"/>
                <a:sym typeface="Shrikhand"/>
              </a:rPr>
              <a:t>Tìm kiếm tour</a:t>
            </a:r>
          </a:p>
          <a:p>
            <a:pPr algn="l">
              <a:lnSpc>
                <a:spcPts val="3499"/>
              </a:lnSpc>
            </a:pPr>
            <a:r>
              <a:rPr lang="en-US" sz="2499">
                <a:solidFill>
                  <a:srgbClr val="244B60"/>
                </a:solidFill>
                <a:latin typeface="Shrikhand"/>
                <a:ea typeface="Shrikhand"/>
                <a:cs typeface="Shrikhand"/>
                <a:sym typeface="Shrikhand"/>
              </a:rPr>
              <a:t>Đăng ký</a:t>
            </a:r>
          </a:p>
          <a:p>
            <a:pPr algn="l">
              <a:lnSpc>
                <a:spcPts val="3499"/>
              </a:lnSpc>
            </a:pPr>
            <a:r>
              <a:rPr lang="en-US" sz="2499">
                <a:solidFill>
                  <a:srgbClr val="244B60"/>
                </a:solidFill>
                <a:latin typeface="Shrikhand"/>
                <a:ea typeface="Shrikhand"/>
                <a:cs typeface="Shrikhand"/>
                <a:sym typeface="Shrikhand"/>
              </a:rPr>
              <a:t>Lọc tour</a:t>
            </a:r>
          </a:p>
          <a:p>
            <a:pPr algn="l">
              <a:lnSpc>
                <a:spcPts val="3499"/>
              </a:lnSpc>
            </a:pPr>
            <a:r>
              <a:rPr lang="en-US" sz="2499">
                <a:solidFill>
                  <a:srgbClr val="244B60"/>
                </a:solidFill>
                <a:latin typeface="Shrikhand"/>
                <a:ea typeface="Shrikhand"/>
                <a:cs typeface="Shrikhand"/>
                <a:sym typeface="Shrikhand"/>
              </a:rPr>
              <a:t>Xem chi tiết tour</a:t>
            </a:r>
          </a:p>
          <a:p>
            <a:pPr algn="l">
              <a:lnSpc>
                <a:spcPts val="3499"/>
              </a:lnSpc>
            </a:pPr>
            <a:r>
              <a:rPr lang="en-US" sz="2499">
                <a:solidFill>
                  <a:srgbClr val="244B60"/>
                </a:solidFill>
                <a:latin typeface="Shrikhand"/>
                <a:ea typeface="Shrikhand"/>
                <a:cs typeface="Shrikhand"/>
                <a:sym typeface="Shrikhand"/>
              </a:rPr>
              <a:t>Xem danh sách tour</a:t>
            </a:r>
          </a:p>
          <a:p>
            <a:pPr algn="l">
              <a:lnSpc>
                <a:spcPts val="3499"/>
              </a:lnSpc>
            </a:pPr>
            <a:r>
              <a:rPr lang="en-US" sz="2499">
                <a:solidFill>
                  <a:srgbClr val="244B60"/>
                </a:solidFill>
                <a:latin typeface="Shrikhand"/>
                <a:ea typeface="Shrikhand"/>
                <a:cs typeface="Shrikhand"/>
                <a:sym typeface="Shrikhand"/>
              </a:rPr>
              <a:t>Đặt tour</a:t>
            </a:r>
          </a:p>
          <a:p>
            <a:pPr algn="l">
              <a:lnSpc>
                <a:spcPts val="3499"/>
              </a:lnSpc>
            </a:pPr>
            <a:r>
              <a:rPr lang="en-US" sz="2499">
                <a:solidFill>
                  <a:srgbClr val="244B60"/>
                </a:solidFill>
                <a:latin typeface="Shrikhand"/>
                <a:ea typeface="Shrikhand"/>
                <a:cs typeface="Shrikhand"/>
                <a:sym typeface="Shrikhand"/>
              </a:rPr>
              <a:t>Thanh toán</a:t>
            </a:r>
          </a:p>
          <a:p>
            <a:pPr algn="l">
              <a:lnSpc>
                <a:spcPts val="3499"/>
              </a:lnSpc>
            </a:pPr>
            <a:r>
              <a:rPr lang="en-US" sz="2499">
                <a:solidFill>
                  <a:srgbClr val="244B60"/>
                </a:solidFill>
                <a:latin typeface="Shrikhand"/>
                <a:ea typeface="Shrikhand"/>
                <a:cs typeface="Shrikhand"/>
                <a:sym typeface="Shrikhand"/>
              </a:rPr>
              <a:t>Xem lịch sử đặt tour</a:t>
            </a:r>
          </a:p>
          <a:p>
            <a:pPr algn="l">
              <a:lnSpc>
                <a:spcPts val="3499"/>
              </a:lnSpc>
            </a:pPr>
            <a:r>
              <a:rPr lang="en-US" sz="2499">
                <a:solidFill>
                  <a:srgbClr val="244B60"/>
                </a:solidFill>
                <a:latin typeface="Shrikhand"/>
                <a:ea typeface="Shrikhand"/>
                <a:cs typeface="Shrikhand"/>
                <a:sym typeface="Shrikhand"/>
              </a:rPr>
              <a:t>Liên hệ hỗ trợ </a:t>
            </a:r>
          </a:p>
        </p:txBody>
      </p:sp>
      <p:sp>
        <p:nvSpPr>
          <p:cNvPr id="16" name="TextBox 16"/>
          <p:cNvSpPr txBox="1"/>
          <p:nvPr/>
        </p:nvSpPr>
        <p:spPr>
          <a:xfrm>
            <a:off x="11608131" y="1505708"/>
            <a:ext cx="5047113" cy="1160981"/>
          </a:xfrm>
          <a:prstGeom prst="rect">
            <a:avLst/>
          </a:prstGeom>
        </p:spPr>
        <p:txBody>
          <a:bodyPr lIns="0" tIns="0" rIns="0" bIns="0" rtlCol="0" anchor="t">
            <a:spAutoFit/>
          </a:bodyPr>
          <a:lstStyle/>
          <a:p>
            <a:pPr algn="ctr">
              <a:lnSpc>
                <a:spcPts val="9505"/>
              </a:lnSpc>
            </a:pPr>
            <a:r>
              <a:rPr lang="en-US" sz="6789">
                <a:solidFill>
                  <a:srgbClr val="244B60"/>
                </a:solidFill>
                <a:latin typeface="Shrikhand"/>
                <a:ea typeface="Shrikhand"/>
                <a:cs typeface="Shrikhand"/>
                <a:sym typeface="Shrikhand"/>
              </a:rPr>
              <a:t>Customer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48" b="-9148"/>
            </a:stretch>
          </a:blipFill>
        </p:spPr>
        <p:txBody>
          <a:bodyPr/>
          <a:lstStyle/>
          <a:p>
            <a:endParaRPr lang="en-US"/>
          </a:p>
        </p:txBody>
      </p:sp>
      <p:grpSp>
        <p:nvGrpSpPr>
          <p:cNvPr id="3" name="Group 3"/>
          <p:cNvGrpSpPr/>
          <p:nvPr/>
        </p:nvGrpSpPr>
        <p:grpSpPr>
          <a:xfrm>
            <a:off x="4769523" y="0"/>
            <a:ext cx="8748954" cy="1071729"/>
            <a:chOff x="0" y="0"/>
            <a:chExt cx="2511540" cy="307659"/>
          </a:xfrm>
        </p:grpSpPr>
        <p:sp>
          <p:nvSpPr>
            <p:cNvPr id="4" name="Freeform 4"/>
            <p:cNvSpPr/>
            <p:nvPr/>
          </p:nvSpPr>
          <p:spPr>
            <a:xfrm>
              <a:off x="0" y="0"/>
              <a:ext cx="2511540" cy="307659"/>
            </a:xfrm>
            <a:custGeom>
              <a:avLst/>
              <a:gdLst/>
              <a:ahLst/>
              <a:cxnLst/>
              <a:rect l="l" t="t" r="r" b="b"/>
              <a:pathLst>
                <a:path w="2511540" h="307659">
                  <a:moveTo>
                    <a:pt x="13273" y="0"/>
                  </a:moveTo>
                  <a:lnTo>
                    <a:pt x="2498267" y="0"/>
                  </a:lnTo>
                  <a:cubicBezTo>
                    <a:pt x="2501787" y="0"/>
                    <a:pt x="2505163" y="1398"/>
                    <a:pt x="2507652" y="3888"/>
                  </a:cubicBezTo>
                  <a:cubicBezTo>
                    <a:pt x="2510142" y="6377"/>
                    <a:pt x="2511540" y="9753"/>
                    <a:pt x="2511540" y="13273"/>
                  </a:cubicBezTo>
                  <a:lnTo>
                    <a:pt x="2511540" y="294385"/>
                  </a:lnTo>
                  <a:cubicBezTo>
                    <a:pt x="2511540" y="297906"/>
                    <a:pt x="2510142" y="301282"/>
                    <a:pt x="2507652" y="303771"/>
                  </a:cubicBezTo>
                  <a:cubicBezTo>
                    <a:pt x="2505163" y="306260"/>
                    <a:pt x="2501787" y="307659"/>
                    <a:pt x="2498267" y="307659"/>
                  </a:cubicBezTo>
                  <a:lnTo>
                    <a:pt x="13273" y="307659"/>
                  </a:lnTo>
                  <a:cubicBezTo>
                    <a:pt x="9753" y="307659"/>
                    <a:pt x="6377" y="306260"/>
                    <a:pt x="3888" y="303771"/>
                  </a:cubicBezTo>
                  <a:cubicBezTo>
                    <a:pt x="1398" y="301282"/>
                    <a:pt x="0" y="297906"/>
                    <a:pt x="0" y="294385"/>
                  </a:cubicBezTo>
                  <a:lnTo>
                    <a:pt x="0" y="13273"/>
                  </a:lnTo>
                  <a:cubicBezTo>
                    <a:pt x="0" y="9753"/>
                    <a:pt x="1398" y="6377"/>
                    <a:pt x="3888" y="3888"/>
                  </a:cubicBezTo>
                  <a:cubicBezTo>
                    <a:pt x="6377" y="1398"/>
                    <a:pt x="9753" y="0"/>
                    <a:pt x="13273" y="0"/>
                  </a:cubicBezTo>
                  <a:close/>
                </a:path>
              </a:pathLst>
            </a:custGeom>
            <a:solidFill>
              <a:srgbClr val="244B60"/>
            </a:solidFill>
          </p:spPr>
          <p:txBody>
            <a:bodyPr/>
            <a:lstStyle/>
            <a:p>
              <a:endParaRPr lang="en-US"/>
            </a:p>
          </p:txBody>
        </p:sp>
        <p:sp>
          <p:nvSpPr>
            <p:cNvPr id="5" name="TextBox 5"/>
            <p:cNvSpPr txBox="1"/>
            <p:nvPr/>
          </p:nvSpPr>
          <p:spPr>
            <a:xfrm>
              <a:off x="0" y="38100"/>
              <a:ext cx="2511540" cy="269559"/>
            </a:xfrm>
            <a:prstGeom prst="rect">
              <a:avLst/>
            </a:prstGeom>
          </p:spPr>
          <p:txBody>
            <a:bodyPr lIns="50800" tIns="50800" rIns="50800" bIns="50800" rtlCol="0" anchor="ctr"/>
            <a:lstStyle/>
            <a:p>
              <a:pPr algn="ctr">
                <a:lnSpc>
                  <a:spcPts val="2580"/>
                </a:lnSpc>
              </a:pPr>
              <a:endParaRPr/>
            </a:p>
          </p:txBody>
        </p:sp>
      </p:grpSp>
      <p:sp>
        <p:nvSpPr>
          <p:cNvPr id="6" name="Freeform 6"/>
          <p:cNvSpPr/>
          <p:nvPr/>
        </p:nvSpPr>
        <p:spPr>
          <a:xfrm>
            <a:off x="4105482" y="1441057"/>
            <a:ext cx="13153818" cy="8845943"/>
          </a:xfrm>
          <a:custGeom>
            <a:avLst/>
            <a:gdLst/>
            <a:ahLst/>
            <a:cxnLst/>
            <a:rect l="l" t="t" r="r" b="b"/>
            <a:pathLst>
              <a:path w="13153818" h="8845943">
                <a:moveTo>
                  <a:pt x="0" y="0"/>
                </a:moveTo>
                <a:lnTo>
                  <a:pt x="13153818" y="0"/>
                </a:lnTo>
                <a:lnTo>
                  <a:pt x="13153818" y="8845943"/>
                </a:lnTo>
                <a:lnTo>
                  <a:pt x="0" y="884594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041418" y="112203"/>
            <a:ext cx="8205164" cy="761598"/>
          </a:xfrm>
          <a:prstGeom prst="rect">
            <a:avLst/>
          </a:prstGeom>
        </p:spPr>
        <p:txBody>
          <a:bodyPr lIns="0" tIns="0" rIns="0" bIns="0" rtlCol="0" anchor="t">
            <a:spAutoFit/>
          </a:bodyPr>
          <a:lstStyle/>
          <a:p>
            <a:pPr algn="ctr">
              <a:lnSpc>
                <a:spcPts val="6251"/>
              </a:lnSpc>
            </a:pPr>
            <a:r>
              <a:rPr lang="en-US" sz="4465">
                <a:solidFill>
                  <a:srgbClr val="FFFFFF"/>
                </a:solidFill>
                <a:latin typeface="Shrikhand"/>
                <a:ea typeface="Shrikhand"/>
                <a:cs typeface="Shrikhand"/>
                <a:sym typeface="Shrikhand"/>
              </a:rPr>
              <a:t>Biểu đồ usecase tổng quan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0" y="1324159"/>
            <a:ext cx="7161924" cy="5740473"/>
          </a:xfrm>
          <a:custGeom>
            <a:avLst/>
            <a:gdLst/>
            <a:ahLst/>
            <a:cxnLst/>
            <a:rect l="l" t="t" r="r" b="b"/>
            <a:pathLst>
              <a:path w="7161924" h="5740473">
                <a:moveTo>
                  <a:pt x="0" y="0"/>
                </a:moveTo>
                <a:lnTo>
                  <a:pt x="7161924" y="0"/>
                </a:lnTo>
                <a:lnTo>
                  <a:pt x="7161924" y="5740473"/>
                </a:lnTo>
                <a:lnTo>
                  <a:pt x="0" y="5740473"/>
                </a:lnTo>
                <a:lnTo>
                  <a:pt x="0" y="0"/>
                </a:lnTo>
                <a:close/>
              </a:path>
            </a:pathLst>
          </a:custGeom>
          <a:blipFill>
            <a:blip r:embed="rId3"/>
            <a:stretch>
              <a:fillRect/>
            </a:stretch>
          </a:blipFill>
        </p:spPr>
        <p:txBody>
          <a:bodyPr/>
          <a:lstStyle/>
          <a:p>
            <a:endParaRPr lang="en-US"/>
          </a:p>
        </p:txBody>
      </p:sp>
      <p:sp>
        <p:nvSpPr>
          <p:cNvPr id="4" name="Freeform 4"/>
          <p:cNvSpPr/>
          <p:nvPr/>
        </p:nvSpPr>
        <p:spPr>
          <a:xfrm>
            <a:off x="7161924" y="4126610"/>
            <a:ext cx="10377120" cy="5876044"/>
          </a:xfrm>
          <a:custGeom>
            <a:avLst/>
            <a:gdLst/>
            <a:ahLst/>
            <a:cxnLst/>
            <a:rect l="l" t="t" r="r" b="b"/>
            <a:pathLst>
              <a:path w="10377120" h="5876044">
                <a:moveTo>
                  <a:pt x="0" y="0"/>
                </a:moveTo>
                <a:lnTo>
                  <a:pt x="10377120" y="0"/>
                </a:lnTo>
                <a:lnTo>
                  <a:pt x="10377120" y="5876044"/>
                </a:lnTo>
                <a:lnTo>
                  <a:pt x="0" y="587604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Đăng nhập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0" y="1368742"/>
            <a:ext cx="8546478" cy="5563888"/>
          </a:xfrm>
          <a:custGeom>
            <a:avLst/>
            <a:gdLst/>
            <a:ahLst/>
            <a:cxnLst/>
            <a:rect l="l" t="t" r="r" b="b"/>
            <a:pathLst>
              <a:path w="8546478" h="5563888">
                <a:moveTo>
                  <a:pt x="0" y="0"/>
                </a:moveTo>
                <a:lnTo>
                  <a:pt x="8546478" y="0"/>
                </a:lnTo>
                <a:lnTo>
                  <a:pt x="8546478" y="5563887"/>
                </a:lnTo>
                <a:lnTo>
                  <a:pt x="0" y="5563887"/>
                </a:lnTo>
                <a:lnTo>
                  <a:pt x="0" y="0"/>
                </a:lnTo>
                <a:close/>
              </a:path>
            </a:pathLst>
          </a:custGeom>
          <a:blipFill>
            <a:blip r:embed="rId3"/>
            <a:stretch>
              <a:fillRect/>
            </a:stretch>
          </a:blipFill>
        </p:spPr>
        <p:txBody>
          <a:bodyPr/>
          <a:lstStyle/>
          <a:p>
            <a:endParaRPr lang="en-US"/>
          </a:p>
        </p:txBody>
      </p:sp>
      <p:sp>
        <p:nvSpPr>
          <p:cNvPr id="4" name="Freeform 4"/>
          <p:cNvSpPr/>
          <p:nvPr/>
        </p:nvSpPr>
        <p:spPr>
          <a:xfrm>
            <a:off x="9035833" y="3088132"/>
            <a:ext cx="9069443" cy="6983471"/>
          </a:xfrm>
          <a:custGeom>
            <a:avLst/>
            <a:gdLst/>
            <a:ahLst/>
            <a:cxnLst/>
            <a:rect l="l" t="t" r="r" b="b"/>
            <a:pathLst>
              <a:path w="9069443" h="6983471">
                <a:moveTo>
                  <a:pt x="0" y="0"/>
                </a:moveTo>
                <a:lnTo>
                  <a:pt x="9069443" y="0"/>
                </a:lnTo>
                <a:lnTo>
                  <a:pt x="9069443" y="6983471"/>
                </a:lnTo>
                <a:lnTo>
                  <a:pt x="0" y="6983471"/>
                </a:lnTo>
                <a:lnTo>
                  <a:pt x="0" y="0"/>
                </a:lnTo>
                <a:close/>
              </a:path>
            </a:pathLst>
          </a:custGeom>
          <a:blipFill>
            <a:blip r:embed="rId4"/>
            <a:stretch>
              <a:fillRect/>
            </a:stretch>
          </a:blipFill>
        </p:spPr>
        <p:txBody>
          <a:bodyPr/>
          <a:lstStyle/>
          <a:p>
            <a:endParaRPr lang="en-US"/>
          </a:p>
        </p:txBody>
      </p:sp>
      <p:sp>
        <p:nvSpPr>
          <p:cNvPr id="5" name="Freeform 5"/>
          <p:cNvSpPr/>
          <p:nvPr/>
        </p:nvSpPr>
        <p:spPr>
          <a:xfrm>
            <a:off x="7930271" y="6441176"/>
            <a:ext cx="1553770" cy="1553770"/>
          </a:xfrm>
          <a:custGeom>
            <a:avLst/>
            <a:gdLst/>
            <a:ahLst/>
            <a:cxnLst/>
            <a:rect l="l" t="t" r="r" b="b"/>
            <a:pathLst>
              <a:path w="1553770" h="1553770">
                <a:moveTo>
                  <a:pt x="0" y="0"/>
                </a:moveTo>
                <a:lnTo>
                  <a:pt x="1553771" y="0"/>
                </a:lnTo>
                <a:lnTo>
                  <a:pt x="1553771" y="1553771"/>
                </a:lnTo>
                <a:lnTo>
                  <a:pt x="0" y="15537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Đăng xuất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548444"/>
            <a:ext cx="7872256" cy="5651620"/>
          </a:xfrm>
          <a:custGeom>
            <a:avLst/>
            <a:gdLst/>
            <a:ahLst/>
            <a:cxnLst/>
            <a:rect l="l" t="t" r="r" b="b"/>
            <a:pathLst>
              <a:path w="7872256" h="5651620">
                <a:moveTo>
                  <a:pt x="0" y="0"/>
                </a:moveTo>
                <a:lnTo>
                  <a:pt x="7872256" y="0"/>
                </a:lnTo>
                <a:lnTo>
                  <a:pt x="7872256" y="5651620"/>
                </a:lnTo>
                <a:lnTo>
                  <a:pt x="0" y="5651620"/>
                </a:lnTo>
                <a:lnTo>
                  <a:pt x="0" y="0"/>
                </a:lnTo>
                <a:close/>
              </a:path>
            </a:pathLst>
          </a:custGeom>
          <a:blipFill>
            <a:blip r:embed="rId3"/>
            <a:stretch>
              <a:fillRect/>
            </a:stretch>
          </a:blipFill>
        </p:spPr>
        <p:txBody>
          <a:bodyPr/>
          <a:lstStyle/>
          <a:p>
            <a:endParaRPr lang="en-US"/>
          </a:p>
        </p:txBody>
      </p:sp>
      <p:sp>
        <p:nvSpPr>
          <p:cNvPr id="4" name="Freeform 4"/>
          <p:cNvSpPr/>
          <p:nvPr/>
        </p:nvSpPr>
        <p:spPr>
          <a:xfrm>
            <a:off x="8753549" y="1217672"/>
            <a:ext cx="8744359" cy="8888802"/>
          </a:xfrm>
          <a:custGeom>
            <a:avLst/>
            <a:gdLst/>
            <a:ahLst/>
            <a:cxnLst/>
            <a:rect l="l" t="t" r="r" b="b"/>
            <a:pathLst>
              <a:path w="8744359" h="8888802">
                <a:moveTo>
                  <a:pt x="0" y="0"/>
                </a:moveTo>
                <a:lnTo>
                  <a:pt x="8744360" y="0"/>
                </a:lnTo>
                <a:lnTo>
                  <a:pt x="8744360" y="8888802"/>
                </a:lnTo>
                <a:lnTo>
                  <a:pt x="0" y="8888802"/>
                </a:lnTo>
                <a:lnTo>
                  <a:pt x="0" y="0"/>
                </a:lnTo>
                <a:close/>
              </a:path>
            </a:pathLst>
          </a:custGeom>
          <a:blipFill>
            <a:blip r:embed="rId4"/>
            <a:stretch>
              <a:fillRect/>
            </a:stretch>
          </a:blipFill>
        </p:spPr>
        <p:txBody>
          <a:bodyPr/>
          <a:lstStyle/>
          <a:p>
            <a:endParaRPr lang="en-US"/>
          </a:p>
        </p:txBody>
      </p:sp>
      <p:sp>
        <p:nvSpPr>
          <p:cNvPr id="5" name="Freeform 5"/>
          <p:cNvSpPr/>
          <p:nvPr/>
        </p:nvSpPr>
        <p:spPr>
          <a:xfrm>
            <a:off x="14870514" y="7770481"/>
            <a:ext cx="2627395" cy="2335993"/>
          </a:xfrm>
          <a:custGeom>
            <a:avLst/>
            <a:gdLst/>
            <a:ahLst/>
            <a:cxnLst/>
            <a:rect l="l" t="t" r="r" b="b"/>
            <a:pathLst>
              <a:path w="2627395" h="2335993">
                <a:moveTo>
                  <a:pt x="0" y="0"/>
                </a:moveTo>
                <a:lnTo>
                  <a:pt x="2627395" y="0"/>
                </a:lnTo>
                <a:lnTo>
                  <a:pt x="2627395" y="2335993"/>
                </a:lnTo>
                <a:lnTo>
                  <a:pt x="0" y="23359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Quản lý thông tin cá nhân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217672"/>
            <a:ext cx="8042275" cy="6391010"/>
          </a:xfrm>
          <a:custGeom>
            <a:avLst/>
            <a:gdLst/>
            <a:ahLst/>
            <a:cxnLst/>
            <a:rect l="l" t="t" r="r" b="b"/>
            <a:pathLst>
              <a:path w="8042275" h="6391010">
                <a:moveTo>
                  <a:pt x="0" y="0"/>
                </a:moveTo>
                <a:lnTo>
                  <a:pt x="8042276" y="0"/>
                </a:lnTo>
                <a:lnTo>
                  <a:pt x="8042276" y="6391009"/>
                </a:lnTo>
                <a:lnTo>
                  <a:pt x="0" y="6391009"/>
                </a:lnTo>
                <a:lnTo>
                  <a:pt x="0" y="0"/>
                </a:lnTo>
                <a:close/>
              </a:path>
            </a:pathLst>
          </a:custGeom>
          <a:blipFill>
            <a:blip r:embed="rId3"/>
            <a:stretch>
              <a:fillRect/>
            </a:stretch>
          </a:blipFill>
        </p:spPr>
        <p:txBody>
          <a:bodyPr/>
          <a:lstStyle/>
          <a:p>
            <a:endParaRPr lang="en-US"/>
          </a:p>
        </p:txBody>
      </p:sp>
      <p:sp>
        <p:nvSpPr>
          <p:cNvPr id="4" name="Freeform 4"/>
          <p:cNvSpPr/>
          <p:nvPr/>
        </p:nvSpPr>
        <p:spPr>
          <a:xfrm>
            <a:off x="8674392" y="1028700"/>
            <a:ext cx="9422591" cy="8626483"/>
          </a:xfrm>
          <a:custGeom>
            <a:avLst/>
            <a:gdLst/>
            <a:ahLst/>
            <a:cxnLst/>
            <a:rect l="l" t="t" r="r" b="b"/>
            <a:pathLst>
              <a:path w="9422591" h="8626483">
                <a:moveTo>
                  <a:pt x="0" y="0"/>
                </a:moveTo>
                <a:lnTo>
                  <a:pt x="9422590" y="0"/>
                </a:lnTo>
                <a:lnTo>
                  <a:pt x="9422590" y="8626483"/>
                </a:lnTo>
                <a:lnTo>
                  <a:pt x="0" y="8626483"/>
                </a:lnTo>
                <a:lnTo>
                  <a:pt x="0" y="0"/>
                </a:lnTo>
                <a:close/>
              </a:path>
            </a:pathLst>
          </a:custGeom>
          <a:blipFill>
            <a:blip r:embed="rId4"/>
            <a:stretch>
              <a:fillRect/>
            </a:stretch>
          </a:blipFill>
        </p:spPr>
        <p:txBody>
          <a:bodyPr/>
          <a:lstStyle/>
          <a:p>
            <a:endParaRPr lang="en-US"/>
          </a:p>
        </p:txBody>
      </p:sp>
      <p:sp>
        <p:nvSpPr>
          <p:cNvPr id="5" name="Freeform 5"/>
          <p:cNvSpPr/>
          <p:nvPr/>
        </p:nvSpPr>
        <p:spPr>
          <a:xfrm>
            <a:off x="6191061" y="7038767"/>
            <a:ext cx="2952939" cy="3248233"/>
          </a:xfrm>
          <a:custGeom>
            <a:avLst/>
            <a:gdLst/>
            <a:ahLst/>
            <a:cxnLst/>
            <a:rect l="l" t="t" r="r" b="b"/>
            <a:pathLst>
              <a:path w="2952939" h="3248233">
                <a:moveTo>
                  <a:pt x="0" y="0"/>
                </a:moveTo>
                <a:lnTo>
                  <a:pt x="2952939" y="0"/>
                </a:lnTo>
                <a:lnTo>
                  <a:pt x="2952939" y="3248233"/>
                </a:lnTo>
                <a:lnTo>
                  <a:pt x="0" y="3248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Quản lý tour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72930" y="1462207"/>
            <a:ext cx="7634408" cy="5822200"/>
          </a:xfrm>
          <a:custGeom>
            <a:avLst/>
            <a:gdLst/>
            <a:ahLst/>
            <a:cxnLst/>
            <a:rect l="l" t="t" r="r" b="b"/>
            <a:pathLst>
              <a:path w="7634408" h="5822200">
                <a:moveTo>
                  <a:pt x="0" y="0"/>
                </a:moveTo>
                <a:lnTo>
                  <a:pt x="7634409" y="0"/>
                </a:lnTo>
                <a:lnTo>
                  <a:pt x="7634409" y="5822201"/>
                </a:lnTo>
                <a:lnTo>
                  <a:pt x="0" y="5822201"/>
                </a:lnTo>
                <a:lnTo>
                  <a:pt x="0" y="0"/>
                </a:lnTo>
                <a:close/>
              </a:path>
            </a:pathLst>
          </a:custGeom>
          <a:blipFill>
            <a:blip r:embed="rId3"/>
            <a:stretch>
              <a:fillRect/>
            </a:stretch>
          </a:blipFill>
        </p:spPr>
        <p:txBody>
          <a:bodyPr/>
          <a:lstStyle/>
          <a:p>
            <a:endParaRPr lang="en-US"/>
          </a:p>
        </p:txBody>
      </p:sp>
      <p:sp>
        <p:nvSpPr>
          <p:cNvPr id="4" name="Freeform 4"/>
          <p:cNvSpPr/>
          <p:nvPr/>
        </p:nvSpPr>
        <p:spPr>
          <a:xfrm>
            <a:off x="8038496" y="4542665"/>
            <a:ext cx="10249504" cy="5483485"/>
          </a:xfrm>
          <a:custGeom>
            <a:avLst/>
            <a:gdLst/>
            <a:ahLst/>
            <a:cxnLst/>
            <a:rect l="l" t="t" r="r" b="b"/>
            <a:pathLst>
              <a:path w="10249504" h="5483485">
                <a:moveTo>
                  <a:pt x="0" y="0"/>
                </a:moveTo>
                <a:lnTo>
                  <a:pt x="10249504" y="0"/>
                </a:lnTo>
                <a:lnTo>
                  <a:pt x="10249504" y="5483485"/>
                </a:lnTo>
                <a:lnTo>
                  <a:pt x="0" y="5483485"/>
                </a:lnTo>
                <a:lnTo>
                  <a:pt x="0" y="0"/>
                </a:lnTo>
                <a:close/>
              </a:path>
            </a:pathLst>
          </a:custGeom>
          <a:blipFill>
            <a:blip r:embed="rId4"/>
            <a:stretch>
              <a:fillRect/>
            </a:stretch>
          </a:blipFill>
        </p:spPr>
        <p:txBody>
          <a:bodyPr/>
          <a:lstStyle/>
          <a:p>
            <a:endParaRPr lang="en-US"/>
          </a:p>
        </p:txBody>
      </p:sp>
      <p:sp>
        <p:nvSpPr>
          <p:cNvPr id="5" name="Freeform 5"/>
          <p:cNvSpPr/>
          <p:nvPr/>
        </p:nvSpPr>
        <p:spPr>
          <a:xfrm>
            <a:off x="13163248" y="1387029"/>
            <a:ext cx="3963479" cy="3155636"/>
          </a:xfrm>
          <a:custGeom>
            <a:avLst/>
            <a:gdLst/>
            <a:ahLst/>
            <a:cxnLst/>
            <a:rect l="l" t="t" r="r" b="b"/>
            <a:pathLst>
              <a:path w="3963479" h="3155636">
                <a:moveTo>
                  <a:pt x="0" y="0"/>
                </a:moveTo>
                <a:lnTo>
                  <a:pt x="3963479" y="0"/>
                </a:lnTo>
                <a:lnTo>
                  <a:pt x="3963479" y="3155636"/>
                </a:lnTo>
                <a:lnTo>
                  <a:pt x="0" y="3155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272930" y="189876"/>
            <a:ext cx="11089918" cy="1027796"/>
          </a:xfrm>
          <a:prstGeom prst="rect">
            <a:avLst/>
          </a:prstGeom>
        </p:spPr>
        <p:txBody>
          <a:bodyPr lIns="0" tIns="0" rIns="0" bIns="0" rtlCol="0" anchor="t">
            <a:spAutoFit/>
          </a:bodyPr>
          <a:lstStyle/>
          <a:p>
            <a:pPr algn="l">
              <a:lnSpc>
                <a:spcPts val="8449"/>
              </a:lnSpc>
            </a:pPr>
            <a:r>
              <a:rPr lang="en-US" sz="6035">
                <a:solidFill>
                  <a:srgbClr val="244B60"/>
                </a:solidFill>
                <a:latin typeface="Baloo"/>
                <a:ea typeface="Baloo"/>
                <a:cs typeface="Baloo"/>
                <a:sym typeface="Baloo"/>
              </a:rPr>
              <a:t>Quản lý đặt tour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423</Words>
  <Application>Microsoft Office PowerPoint</Application>
  <PresentationFormat>Custom</PresentationFormat>
  <Paragraphs>68</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Montserrat Bold</vt:lpstr>
      <vt:lpstr>Canva Sans</vt:lpstr>
      <vt:lpstr>Abstracted Dream</vt:lpstr>
      <vt:lpstr>Arial</vt:lpstr>
      <vt:lpstr>Montserrat</vt:lpstr>
      <vt:lpstr>Calibri</vt:lpstr>
      <vt:lpstr>Baloo</vt:lpstr>
      <vt:lpstr>Shrikhand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Turquoise Blue and White Minimalist Summer Travel Presentation</dc:title>
  <cp:lastModifiedBy>a46798 Nguyễn Duy Chiến</cp:lastModifiedBy>
  <cp:revision>2</cp:revision>
  <dcterms:created xsi:type="dcterms:W3CDTF">2006-08-16T00:00:00Z</dcterms:created>
  <dcterms:modified xsi:type="dcterms:W3CDTF">2024-09-28T01:57:34Z</dcterms:modified>
  <dc:identifier>DAGRxjtRzt4</dc:identifier>
</cp:coreProperties>
</file>